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Lst>
  <p:notesMasterIdLst>
    <p:notesMasterId r:id="rId8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85" r:id="rId24"/>
    <p:sldId id="286" r:id="rId25"/>
    <p:sldId id="278" r:id="rId26"/>
    <p:sldId id="287" r:id="rId27"/>
    <p:sldId id="279" r:id="rId28"/>
    <p:sldId id="289" r:id="rId29"/>
    <p:sldId id="290" r:id="rId30"/>
    <p:sldId id="291" r:id="rId31"/>
    <p:sldId id="292" r:id="rId32"/>
    <p:sldId id="293" r:id="rId33"/>
    <p:sldId id="294" r:id="rId34"/>
    <p:sldId id="295" r:id="rId35"/>
    <p:sldId id="281" r:id="rId36"/>
    <p:sldId id="282" r:id="rId37"/>
    <p:sldId id="296" r:id="rId38"/>
    <p:sldId id="280" r:id="rId39"/>
    <p:sldId id="284" r:id="rId40"/>
    <p:sldId id="297" r:id="rId41"/>
    <p:sldId id="299" r:id="rId42"/>
    <p:sldId id="300" r:id="rId43"/>
    <p:sldId id="298" r:id="rId44"/>
    <p:sldId id="301" r:id="rId45"/>
    <p:sldId id="302" r:id="rId46"/>
    <p:sldId id="303" r:id="rId47"/>
    <p:sldId id="304" r:id="rId48"/>
    <p:sldId id="307" r:id="rId49"/>
    <p:sldId id="306" r:id="rId50"/>
    <p:sldId id="305"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9" r:id="rId71"/>
    <p:sldId id="327" r:id="rId72"/>
    <p:sldId id="330" r:id="rId73"/>
    <p:sldId id="331" r:id="rId74"/>
    <p:sldId id="333" r:id="rId75"/>
    <p:sldId id="334" r:id="rId76"/>
    <p:sldId id="335" r:id="rId77"/>
    <p:sldId id="337" r:id="rId78"/>
    <p:sldId id="336" r:id="rId79"/>
    <p:sldId id="338" r:id="rId80"/>
    <p:sldId id="339" r:id="rId81"/>
    <p:sldId id="340" r:id="rId82"/>
    <p:sldId id="341"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5"/>
            <p14:sldId id="274"/>
            <p14:sldId id="276"/>
            <p14:sldId id="277"/>
            <p14:sldId id="285"/>
            <p14:sldId id="286"/>
            <p14:sldId id="278"/>
            <p14:sldId id="287"/>
            <p14:sldId id="279"/>
            <p14:sldId id="289"/>
            <p14:sldId id="290"/>
            <p14:sldId id="291"/>
            <p14:sldId id="292"/>
            <p14:sldId id="293"/>
            <p14:sldId id="294"/>
            <p14:sldId id="295"/>
            <p14:sldId id="281"/>
            <p14:sldId id="282"/>
            <p14:sldId id="296"/>
            <p14:sldId id="280"/>
            <p14:sldId id="284"/>
            <p14:sldId id="297"/>
            <p14:sldId id="299"/>
            <p14:sldId id="300"/>
            <p14:sldId id="298"/>
            <p14:sldId id="301"/>
            <p14:sldId id="302"/>
            <p14:sldId id="303"/>
            <p14:sldId id="304"/>
            <p14:sldId id="307"/>
            <p14:sldId id="306"/>
            <p14:sldId id="305"/>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9"/>
            <p14:sldId id="327"/>
            <p14:sldId id="330"/>
            <p14:sldId id="331"/>
            <p14:sldId id="333"/>
            <p14:sldId id="334"/>
            <p14:sldId id="335"/>
            <p14:sldId id="337"/>
            <p14:sldId id="336"/>
            <p14:sldId id="338"/>
            <p14:sldId id="339"/>
            <p14:sldId id="340"/>
            <p14:sldId id="341"/>
          </p14:sldIdLst>
        </p14:section>
        <p14:section name="Author Your Presentation" id="{16378913-E5ED-4281-BAF5-F1F938CB0BED}">
          <p14:sldIdLst/>
        </p14:section>
        <p14:section name="Enrich Your Presentation" id="{E2D565D1-BA5E-44E6-A40E-50A644912248}">
          <p14:sldIdLst/>
        </p14:section>
        <p14:section name="Deliver Your Presentation" id="{71D59651-8EFA-4415-9623-98B4C4A8699C}">
          <p14:sldIdLst/>
        </p14:section>
        <p14:section name="There's More!" id="{2E16B512-814A-4DC1-A986-25475E10E0E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9" autoAdjust="0"/>
    <p:restoredTop sz="89697" autoAdjust="0"/>
  </p:normalViewPr>
  <p:slideViewPr>
    <p:cSldViewPr>
      <p:cViewPr varScale="1">
        <p:scale>
          <a:sx n="95" d="100"/>
          <a:sy n="95" d="100"/>
        </p:scale>
        <p:origin x="996" y="7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9/28/2018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‹Nº›</a:t>
            </a:fld>
            <a:endParaRPr lang="en-US" dirty="0"/>
          </a:p>
        </p:txBody>
      </p:sp>
    </p:spTree>
    <p:extLst>
      <p:ext uri="{BB962C8B-B14F-4D97-AF65-F5344CB8AC3E}">
        <p14:creationId xmlns:p14="http://schemas.microsoft.com/office/powerpoint/2010/main" val="95519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sz="1200" kern="1200" dirty="0">
                <a:solidFill>
                  <a:schemeClr val="tx1"/>
                </a:solidFill>
                <a:effectLst/>
                <a:latin typeface="+mn-lt"/>
                <a:ea typeface="+mn-ea"/>
                <a:cs typeface="+mn-cs"/>
              </a:rPr>
              <a:t>Quiero comenzar con ustedes estas reflexiones y este diálogo, más que una conferencia, con un recorrido sobre la historia de la psicometría, a lo largo de los siglos. Mi primera parada es la referencia histórica más antigua que tenemos de procesos de medición de competencias en el ámbito de los recursos humanos (¿gestión de personas?)</a:t>
            </a:r>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3642611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13</a:t>
            </a:fld>
            <a:endParaRPr lang="en-US" dirty="0"/>
          </a:p>
        </p:txBody>
      </p:sp>
    </p:spTree>
    <p:extLst>
      <p:ext uri="{BB962C8B-B14F-4D97-AF65-F5344CB8AC3E}">
        <p14:creationId xmlns:p14="http://schemas.microsoft.com/office/powerpoint/2010/main" val="187815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14</a:t>
            </a:fld>
            <a:endParaRPr lang="en-US" dirty="0"/>
          </a:p>
        </p:txBody>
      </p:sp>
    </p:spTree>
    <p:extLst>
      <p:ext uri="{BB962C8B-B14F-4D97-AF65-F5344CB8AC3E}">
        <p14:creationId xmlns:p14="http://schemas.microsoft.com/office/powerpoint/2010/main" val="242489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15</a:t>
            </a:fld>
            <a:endParaRPr lang="en-US" dirty="0"/>
          </a:p>
        </p:txBody>
      </p:sp>
    </p:spTree>
    <p:extLst>
      <p:ext uri="{BB962C8B-B14F-4D97-AF65-F5344CB8AC3E}">
        <p14:creationId xmlns:p14="http://schemas.microsoft.com/office/powerpoint/2010/main" val="403769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16</a:t>
            </a:fld>
            <a:endParaRPr lang="en-US" dirty="0"/>
          </a:p>
        </p:txBody>
      </p:sp>
    </p:spTree>
    <p:extLst>
      <p:ext uri="{BB962C8B-B14F-4D97-AF65-F5344CB8AC3E}">
        <p14:creationId xmlns:p14="http://schemas.microsoft.com/office/powerpoint/2010/main" val="1798581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17</a:t>
            </a:fld>
            <a:endParaRPr lang="en-US" dirty="0"/>
          </a:p>
        </p:txBody>
      </p:sp>
    </p:spTree>
    <p:extLst>
      <p:ext uri="{BB962C8B-B14F-4D97-AF65-F5344CB8AC3E}">
        <p14:creationId xmlns:p14="http://schemas.microsoft.com/office/powerpoint/2010/main" val="3783686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18</a:t>
            </a:fld>
            <a:endParaRPr lang="en-US" dirty="0"/>
          </a:p>
        </p:txBody>
      </p:sp>
    </p:spTree>
    <p:extLst>
      <p:ext uri="{BB962C8B-B14F-4D97-AF65-F5344CB8AC3E}">
        <p14:creationId xmlns:p14="http://schemas.microsoft.com/office/powerpoint/2010/main" val="3993968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kern="1200" dirty="0">
                <a:solidFill>
                  <a:schemeClr val="tx1"/>
                </a:solidFill>
                <a:effectLst/>
                <a:latin typeface="+mn-lt"/>
                <a:ea typeface="+mn-ea"/>
                <a:cs typeface="+mn-cs"/>
              </a:rPr>
              <a:t>Este recorrido tiene como misión resaltar lo íntimamente ligado que ha estado el desarrollo de la medición psicológica, en especial con los tests psicométricos, al desarrollo de sistemas de cálculo matemático-estadístico</a:t>
            </a:r>
          </a:p>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19</a:t>
            </a:fld>
            <a:endParaRPr lang="en-US" dirty="0"/>
          </a:p>
        </p:txBody>
      </p:sp>
    </p:spTree>
    <p:extLst>
      <p:ext uri="{BB962C8B-B14F-4D97-AF65-F5344CB8AC3E}">
        <p14:creationId xmlns:p14="http://schemas.microsoft.com/office/powerpoint/2010/main" val="1308094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sz="1200" kern="1200" dirty="0">
                <a:solidFill>
                  <a:schemeClr val="tx1"/>
                </a:solidFill>
                <a:effectLst/>
                <a:latin typeface="+mn-lt"/>
                <a:ea typeface="+mn-ea"/>
                <a:cs typeface="+mn-cs"/>
              </a:rPr>
              <a:t>Tenían que ser leídas en un piso e ir a buscar los resultados dos pisos más arriba: ¡Nada de pantallas ni visores! Cuando aparecía un error había que revisar o </a:t>
            </a:r>
            <a:r>
              <a:rPr lang="es-DO" sz="1200" kern="1200" dirty="0" err="1">
                <a:solidFill>
                  <a:schemeClr val="tx1"/>
                </a:solidFill>
                <a:effectLst/>
                <a:latin typeface="+mn-lt"/>
                <a:ea typeface="+mn-ea"/>
                <a:cs typeface="+mn-cs"/>
              </a:rPr>
              <a:t>reperforar</a:t>
            </a:r>
            <a:r>
              <a:rPr lang="es-DO" sz="1200" kern="1200" dirty="0">
                <a:solidFill>
                  <a:schemeClr val="tx1"/>
                </a:solidFill>
                <a:effectLst/>
                <a:latin typeface="+mn-lt"/>
                <a:ea typeface="+mn-ea"/>
                <a:cs typeface="+mn-cs"/>
              </a:rPr>
              <a:t> tarjetas. </a:t>
            </a:r>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44</a:t>
            </a:fld>
            <a:endParaRPr lang="en-US" dirty="0"/>
          </a:p>
        </p:txBody>
      </p:sp>
    </p:spTree>
    <p:extLst>
      <p:ext uri="{BB962C8B-B14F-4D97-AF65-F5344CB8AC3E}">
        <p14:creationId xmlns:p14="http://schemas.microsoft.com/office/powerpoint/2010/main" val="1285615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sz="1200" kern="1200" dirty="0">
                <a:solidFill>
                  <a:schemeClr val="tx1"/>
                </a:solidFill>
                <a:effectLst/>
                <a:latin typeface="+mn-lt"/>
                <a:ea typeface="+mn-ea"/>
                <a:cs typeface="+mn-cs"/>
              </a:rPr>
              <a:t>Recuerdo que en un viaje a Ecuador, en un instituto de investigaciones médicas, me mostraron un disco duro externo de 15 MB, y me dijeron, muy horondo, “Aquí cabe TODA la información de República Dominicana” </a:t>
            </a:r>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54</a:t>
            </a:fld>
            <a:endParaRPr lang="en-US" dirty="0"/>
          </a:p>
        </p:txBody>
      </p:sp>
    </p:spTree>
    <p:extLst>
      <p:ext uri="{BB962C8B-B14F-4D97-AF65-F5344CB8AC3E}">
        <p14:creationId xmlns:p14="http://schemas.microsoft.com/office/powerpoint/2010/main" val="269268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55</a:t>
            </a:fld>
            <a:endParaRPr lang="en-US" dirty="0"/>
          </a:p>
        </p:txBody>
      </p:sp>
    </p:spTree>
    <p:extLst>
      <p:ext uri="{BB962C8B-B14F-4D97-AF65-F5344CB8AC3E}">
        <p14:creationId xmlns:p14="http://schemas.microsoft.com/office/powerpoint/2010/main" val="199803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sz="1200" kern="1200" dirty="0">
                <a:solidFill>
                  <a:schemeClr val="tx1"/>
                </a:solidFill>
                <a:effectLst/>
                <a:latin typeface="+mn-lt"/>
                <a:ea typeface="+mn-ea"/>
                <a:cs typeface="+mn-cs"/>
              </a:rPr>
              <a:t>Quiero comenzar con ustedes estas reflexiones y este diálogo, más que una conferencia, con un recorrido sobre la historia de la psicometría, a lo largo de los siglos. Mi primera parada es la referencia histórica más antigua que tenemos de procesos de medición de competencias en el ámbito de los recursos humanos (¿gestión de personas?)</a:t>
            </a:r>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3687528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kern="1200" dirty="0">
                <a:solidFill>
                  <a:schemeClr val="tx1"/>
                </a:solidFill>
                <a:effectLst/>
                <a:latin typeface="+mn-lt"/>
                <a:ea typeface="+mn-ea"/>
                <a:cs typeface="+mn-cs"/>
              </a:rPr>
              <a:t>Es importante recalcar que todo el desarrollo del SCCPP y los programas que lo antecedieron o que “nacieron” a partir de la librería de procedimientos que se desarrolló para este, fueron realizados por un programador autodidacta, sin formación académica en ingeniería de sistemas (si no se cuentan dos semestres en la carrera, cuando siendo docente de psicología de la ya PUCMM, intentó cursar esa carrera, para abandonarla por presión en sus otros trabajos, y algunos cursos breves de Basic y </a:t>
            </a:r>
            <a:r>
              <a:rPr lang="es-DO" sz="1200" kern="1200" dirty="0" err="1">
                <a:solidFill>
                  <a:schemeClr val="tx1"/>
                </a:solidFill>
                <a:effectLst/>
                <a:latin typeface="+mn-lt"/>
                <a:ea typeface="+mn-ea"/>
                <a:cs typeface="+mn-cs"/>
              </a:rPr>
              <a:t>Fortram</a:t>
            </a:r>
            <a:r>
              <a:rPr lang="es-DO" sz="1200" kern="1200" dirty="0">
                <a:solidFill>
                  <a:schemeClr val="tx1"/>
                </a:solidFill>
                <a:effectLst/>
                <a:latin typeface="+mn-lt"/>
                <a:ea typeface="+mn-ea"/>
                <a:cs typeface="+mn-cs"/>
              </a:rPr>
              <a:t>), y sin conocimientos formales de los sistemas de programación y apoyos de la plataforma de Q-Basic.</a:t>
            </a:r>
          </a:p>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62</a:t>
            </a:fld>
            <a:endParaRPr lang="en-US" dirty="0"/>
          </a:p>
        </p:txBody>
      </p:sp>
    </p:spTree>
    <p:extLst>
      <p:ext uri="{BB962C8B-B14F-4D97-AF65-F5344CB8AC3E}">
        <p14:creationId xmlns:p14="http://schemas.microsoft.com/office/powerpoint/2010/main" val="3211227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kern="1200" dirty="0">
                <a:solidFill>
                  <a:schemeClr val="tx1"/>
                </a:solidFill>
                <a:effectLst/>
                <a:latin typeface="+mn-lt"/>
                <a:ea typeface="+mn-ea"/>
                <a:cs typeface="+mn-cs"/>
              </a:rPr>
              <a:t>El ambiente bajo Windows hizo que se pudiese enfrentar exitosamente problemas como la aparición de impresoras seriales, en redes y luego USB, que el SCCPP no manejaba (se limitaba a enviar su salida al LPT1, y para usar USB requería de una emulación de puerto, que no todos los clientes sabían manejar).</a:t>
            </a:r>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63</a:t>
            </a:fld>
            <a:endParaRPr lang="en-US" dirty="0"/>
          </a:p>
        </p:txBody>
      </p:sp>
    </p:spTree>
    <p:extLst>
      <p:ext uri="{BB962C8B-B14F-4D97-AF65-F5344CB8AC3E}">
        <p14:creationId xmlns:p14="http://schemas.microsoft.com/office/powerpoint/2010/main" val="2718063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64</a:t>
            </a:fld>
            <a:endParaRPr lang="en-US" dirty="0"/>
          </a:p>
        </p:txBody>
      </p:sp>
    </p:spTree>
    <p:extLst>
      <p:ext uri="{BB962C8B-B14F-4D97-AF65-F5344CB8AC3E}">
        <p14:creationId xmlns:p14="http://schemas.microsoft.com/office/powerpoint/2010/main" val="90061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sz="1200" kern="1200" dirty="0">
                <a:solidFill>
                  <a:schemeClr val="tx1"/>
                </a:solidFill>
                <a:effectLst/>
                <a:latin typeface="+mn-lt"/>
                <a:ea typeface="+mn-ea"/>
                <a:cs typeface="+mn-cs"/>
              </a:rPr>
              <a:t>Quiero comenzar con ustedes estas reflexiones y este diálogo, más que una conferencia, con un recorrido sobre la historia de la psicometría, a lo largo de los siglos. Mi primera parada es la referencia histórica más antigua que tenemos de procesos de medición de competencias en el ámbito de los recursos humanos (¿gestión de personas?)</a:t>
            </a:r>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260549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dirty="0"/>
              <a:t>GALTON: Con atrevimientos como: “</a:t>
            </a:r>
            <a:r>
              <a:rPr lang="es-DO" dirty="0" err="1"/>
              <a:t>Statistical</a:t>
            </a:r>
            <a:r>
              <a:rPr lang="es-DO" dirty="0"/>
              <a:t> </a:t>
            </a:r>
            <a:r>
              <a:rPr lang="es-DO" dirty="0" err="1"/>
              <a:t>Inquiries</a:t>
            </a:r>
            <a:r>
              <a:rPr lang="es-DO" dirty="0"/>
              <a:t> </a:t>
            </a:r>
            <a:r>
              <a:rPr lang="es-DO" dirty="0" err="1"/>
              <a:t>into</a:t>
            </a:r>
            <a:r>
              <a:rPr lang="es-DO" dirty="0"/>
              <a:t> the </a:t>
            </a:r>
            <a:r>
              <a:rPr lang="es-DO" dirty="0" err="1"/>
              <a:t>Efficacy</a:t>
            </a:r>
            <a:r>
              <a:rPr lang="es-DO" dirty="0"/>
              <a:t> </a:t>
            </a:r>
            <a:r>
              <a:rPr lang="es-DO" dirty="0" err="1"/>
              <a:t>of</a:t>
            </a:r>
            <a:r>
              <a:rPr lang="es-DO" dirty="0"/>
              <a:t> </a:t>
            </a:r>
            <a:r>
              <a:rPr lang="es-DO" dirty="0" err="1"/>
              <a:t>Prayer</a:t>
            </a:r>
            <a:r>
              <a:rPr lang="es-DO" dirty="0"/>
              <a:t>”,y los mapas meteorológicos</a:t>
            </a:r>
          </a:p>
          <a:p>
            <a:r>
              <a:rPr lang="es-DO" dirty="0"/>
              <a:t>Wundt: Laboratorio de Leipzig, 1879</a:t>
            </a:r>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7</a:t>
            </a:fld>
            <a:endParaRPr lang="en-US" dirty="0"/>
          </a:p>
        </p:txBody>
      </p:sp>
    </p:spTree>
    <p:extLst>
      <p:ext uri="{BB962C8B-B14F-4D97-AF65-F5344CB8AC3E}">
        <p14:creationId xmlns:p14="http://schemas.microsoft.com/office/powerpoint/2010/main" val="370761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8</a:t>
            </a:fld>
            <a:endParaRPr lang="en-US" dirty="0"/>
          </a:p>
        </p:txBody>
      </p:sp>
    </p:spTree>
    <p:extLst>
      <p:ext uri="{BB962C8B-B14F-4D97-AF65-F5344CB8AC3E}">
        <p14:creationId xmlns:p14="http://schemas.microsoft.com/office/powerpoint/2010/main" val="369152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9</a:t>
            </a:fld>
            <a:endParaRPr lang="en-US" dirty="0"/>
          </a:p>
        </p:txBody>
      </p:sp>
    </p:spTree>
    <p:extLst>
      <p:ext uri="{BB962C8B-B14F-4D97-AF65-F5344CB8AC3E}">
        <p14:creationId xmlns:p14="http://schemas.microsoft.com/office/powerpoint/2010/main" val="215250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10</a:t>
            </a:fld>
            <a:endParaRPr lang="en-US" dirty="0"/>
          </a:p>
        </p:txBody>
      </p:sp>
    </p:spTree>
    <p:extLst>
      <p:ext uri="{BB962C8B-B14F-4D97-AF65-F5344CB8AC3E}">
        <p14:creationId xmlns:p14="http://schemas.microsoft.com/office/powerpoint/2010/main" val="3236173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11</a:t>
            </a:fld>
            <a:endParaRPr lang="en-US" dirty="0"/>
          </a:p>
        </p:txBody>
      </p:sp>
    </p:spTree>
    <p:extLst>
      <p:ext uri="{BB962C8B-B14F-4D97-AF65-F5344CB8AC3E}">
        <p14:creationId xmlns:p14="http://schemas.microsoft.com/office/powerpoint/2010/main" val="150422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58CC9574-A819-4FE4-99A7-1E27AD09ADC2}" type="slidenum">
              <a:rPr lang="en-US" smtClean="0"/>
              <a:pPr/>
              <a:t>12</a:t>
            </a:fld>
            <a:endParaRPr lang="en-US" dirty="0"/>
          </a:p>
        </p:txBody>
      </p:sp>
    </p:spTree>
    <p:extLst>
      <p:ext uri="{BB962C8B-B14F-4D97-AF65-F5344CB8AC3E}">
        <p14:creationId xmlns:p14="http://schemas.microsoft.com/office/powerpoint/2010/main" val="3929121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9/28/2018</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‹Nº›</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a:t>Click to edit Master subtitle style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t>Click to edit Master title style</a:t>
            </a:r>
            <a:endParaRPr lang="en-US" dirty="0"/>
          </a:p>
        </p:txBody>
      </p:sp>
      <p:pic>
        <p:nvPicPr>
          <p:cNvPr id="3" name="Imagen 2">
            <a:extLst>
              <a:ext uri="{FF2B5EF4-FFF2-40B4-BE49-F238E27FC236}">
                <a16:creationId xmlns:a16="http://schemas.microsoft.com/office/drawing/2014/main" id="{D3AE6849-C748-40D0-B850-1956263153EF}"/>
              </a:ext>
            </a:extLst>
          </p:cNvPr>
          <p:cNvPicPr>
            <a:picLocks noChangeAspect="1"/>
          </p:cNvPicPr>
          <p:nvPr userDrawn="1"/>
        </p:nvPicPr>
        <p:blipFill>
          <a:blip r:embed="rId7"/>
          <a:stretch>
            <a:fillRect/>
          </a:stretch>
        </p:blipFill>
        <p:spPr>
          <a:xfrm>
            <a:off x="112024" y="5643892"/>
            <a:ext cx="359695" cy="1030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‹Nº›</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Imagen 9">
            <a:extLst>
              <a:ext uri="{FF2B5EF4-FFF2-40B4-BE49-F238E27FC236}">
                <a16:creationId xmlns:a16="http://schemas.microsoft.com/office/drawing/2014/main" id="{77EE111E-490F-45CE-B4DD-478068E5851A}"/>
              </a:ext>
            </a:extLst>
          </p:cNvPr>
          <p:cNvPicPr>
            <a:picLocks noChangeAspect="1"/>
          </p:cNvPicPr>
          <p:nvPr userDrawn="1"/>
        </p:nvPicPr>
        <p:blipFill>
          <a:blip r:embed="rId3"/>
          <a:stretch>
            <a:fillRect/>
          </a:stretch>
        </p:blipFill>
        <p:spPr>
          <a:xfrm>
            <a:off x="21305" y="5809192"/>
            <a:ext cx="359695" cy="10303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9/28/2018</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‹Nº›</a:t>
            </a:fld>
            <a:endParaRPr lang="en-US" dirty="0"/>
          </a:p>
        </p:txBody>
      </p:sp>
      <p:pic>
        <p:nvPicPr>
          <p:cNvPr id="8" name="Imagen 7">
            <a:extLst>
              <a:ext uri="{FF2B5EF4-FFF2-40B4-BE49-F238E27FC236}">
                <a16:creationId xmlns:a16="http://schemas.microsoft.com/office/drawing/2014/main" id="{B0667B4C-7AFA-438E-AC1F-B61C417598F0}"/>
              </a:ext>
            </a:extLst>
          </p:cNvPr>
          <p:cNvPicPr>
            <a:picLocks noChangeAspect="1"/>
          </p:cNvPicPr>
          <p:nvPr userDrawn="1"/>
        </p:nvPicPr>
        <p:blipFill>
          <a:blip r:embed="rId4"/>
          <a:stretch>
            <a:fillRect/>
          </a:stretch>
        </p:blipFill>
        <p:spPr>
          <a:xfrm>
            <a:off x="51008" y="5862458"/>
            <a:ext cx="359695" cy="1030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9/28/2018</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‹Nº›</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DO"/>
          </a:p>
        </p:txBody>
      </p:sp>
      <p:sp>
        <p:nvSpPr>
          <p:cNvPr id="4" name="Rectangle 4"/>
          <p:cNvSpPr>
            <a:spLocks noGrp="1" noChangeArrowheads="1"/>
          </p:cNvSpPr>
          <p:nvPr>
            <p:ph type="dt" sz="half" idx="10"/>
          </p:nvPr>
        </p:nvSpPr>
        <p:spPr>
          <a:ln/>
        </p:spPr>
        <p:txBody>
          <a:bodyPr/>
          <a:lstStyle>
            <a:lvl1pPr>
              <a:defRPr/>
            </a:lvl1pPr>
          </a:lstStyle>
          <a:p>
            <a:pPr>
              <a:defRPr/>
            </a:pPr>
            <a:r>
              <a:rPr lang="es-DO"/>
              <a:t>Recopilado por:</a:t>
            </a:r>
          </a:p>
          <a:p>
            <a:pPr>
              <a:defRPr/>
            </a:pPr>
            <a:r>
              <a:rPr lang="en-US"/>
              <a:t>Dr Luis Eduardo Domínguez</a:t>
            </a:r>
            <a:endParaRPr lang="es-DO"/>
          </a:p>
        </p:txBody>
      </p:sp>
      <p:sp>
        <p:nvSpPr>
          <p:cNvPr id="5" name="Rectangle 6"/>
          <p:cNvSpPr>
            <a:spLocks noGrp="1" noChangeArrowheads="1"/>
          </p:cNvSpPr>
          <p:nvPr>
            <p:ph type="sldNum" sz="quarter" idx="11"/>
          </p:nvPr>
        </p:nvSpPr>
        <p:spPr>
          <a:ln/>
        </p:spPr>
        <p:txBody>
          <a:bodyPr/>
          <a:lstStyle>
            <a:lvl1pPr>
              <a:defRPr/>
            </a:lvl1pPr>
          </a:lstStyle>
          <a:p>
            <a:fld id="{287CB2EE-E2D5-438C-A345-63CE4DD59A7E}" type="slidenum">
              <a:rPr lang="es-DO" altLang="es-DO"/>
              <a:pPr/>
              <a:t>‹Nº›</a:t>
            </a:fld>
            <a:endParaRPr lang="es-DO" altLang="es-DO"/>
          </a:p>
        </p:txBody>
      </p:sp>
    </p:spTree>
    <p:extLst>
      <p:ext uri="{BB962C8B-B14F-4D97-AF65-F5344CB8AC3E}">
        <p14:creationId xmlns:p14="http://schemas.microsoft.com/office/powerpoint/2010/main" val="122565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7" cstate="print"/>
          <a:srcRect l="2599" r="5874" b="5262"/>
          <a:stretch/>
        </p:blipFill>
        <p:spPr>
          <a:xfrm>
            <a:off x="0" y="5804306"/>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723900" y="6477000"/>
            <a:ext cx="2133600" cy="271679"/>
          </a:xfrm>
          <a:prstGeom prst="rect">
            <a:avLst/>
          </a:prstGeom>
        </p:spPr>
        <p:txBody>
          <a:bodyPr vert="horz" lIns="91440" tIns="45720" rIns="91440" bIns="45720" rtlCol="0" anchor="ctr"/>
          <a:lstStyle>
            <a:lvl1pPr algn="l">
              <a:defRPr sz="1200" b="1">
                <a:solidFill>
                  <a:srgbClr val="FFFF00"/>
                </a:solidFill>
              </a:defRPr>
            </a:lvl1pPr>
          </a:lstStyle>
          <a:p>
            <a:fld id="{A258050E-B668-4FA7-85AD-C750C80A6E9B}" type="datetimeFigureOut">
              <a:rPr lang="en-US" smtClean="0"/>
              <a:pPr/>
              <a:t>9/28/2018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‹Nº›</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Imagen 7">
            <a:extLst>
              <a:ext uri="{FF2B5EF4-FFF2-40B4-BE49-F238E27FC236}">
                <a16:creationId xmlns:a16="http://schemas.microsoft.com/office/drawing/2014/main" id="{AA1090D6-5858-4CEB-B001-A7559F2A80FB}"/>
              </a:ext>
            </a:extLst>
          </p:cNvPr>
          <p:cNvPicPr>
            <a:picLocks noChangeAspect="1"/>
          </p:cNvPicPr>
          <p:nvPr userDrawn="1"/>
        </p:nvPicPr>
        <p:blipFill>
          <a:blip r:embed="rId8"/>
          <a:stretch>
            <a:fillRect/>
          </a:stretch>
        </p:blipFill>
        <p:spPr>
          <a:xfrm>
            <a:off x="28778" y="5718366"/>
            <a:ext cx="359695" cy="10303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7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3.xml"/><Relationship Id="rId5" Type="http://schemas.openxmlformats.org/officeDocument/2006/relationships/image" Target="../media/image45.emf"/><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6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71.jpeg"/><Relationship Id="rId4" Type="http://schemas.openxmlformats.org/officeDocument/2006/relationships/image" Target="../media/image70.jpeg"/></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6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5A9B276-D775-46B9-AC7D-C9597E6D1F0F}"/>
              </a:ext>
            </a:extLst>
          </p:cNvPr>
          <p:cNvSpPr>
            <a:spLocks noGrp="1"/>
          </p:cNvSpPr>
          <p:nvPr>
            <p:ph type="body" sz="quarter" idx="14"/>
          </p:nvPr>
        </p:nvSpPr>
        <p:spPr>
          <a:xfrm>
            <a:off x="3581400" y="76200"/>
            <a:ext cx="5486400" cy="2635469"/>
          </a:xfrm>
        </p:spPr>
        <p:txBody>
          <a:bodyPr>
            <a:normAutofit/>
          </a:bodyPr>
          <a:lstStyle/>
          <a:p>
            <a:r>
              <a:rPr lang="es-DO" dirty="0"/>
              <a:t>Conferencia Dr. Luis E. Domínguez en el</a:t>
            </a:r>
          </a:p>
          <a:p>
            <a:pPr algn="ctr"/>
            <a:r>
              <a:rPr lang="es-DO" dirty="0"/>
              <a:t>Congreso Internacional Cuba, </a:t>
            </a:r>
            <a:r>
              <a:rPr lang="es-DO" dirty="0" err="1"/>
              <a:t>Ucateci</a:t>
            </a:r>
            <a:r>
              <a:rPr lang="es-DO" dirty="0"/>
              <a:t> 2018</a:t>
            </a:r>
          </a:p>
          <a:p>
            <a:pPr algn="ctr"/>
            <a:r>
              <a:rPr lang="es-DO" dirty="0"/>
              <a:t>Evaluación Psicológica, Psico-Diagnostico Psicológico Clínico &amp; Terapia Centrada en el Cliente</a:t>
            </a:r>
          </a:p>
          <a:p>
            <a:r>
              <a:rPr lang="es-DO" dirty="0"/>
              <a:t> </a:t>
            </a:r>
          </a:p>
        </p:txBody>
      </p:sp>
      <p:sp>
        <p:nvSpPr>
          <p:cNvPr id="3" name="Título 2">
            <a:extLst>
              <a:ext uri="{FF2B5EF4-FFF2-40B4-BE49-F238E27FC236}">
                <a16:creationId xmlns:a16="http://schemas.microsoft.com/office/drawing/2014/main" id="{A9A4EA07-A56B-4EA7-9AFE-77F215234B29}"/>
              </a:ext>
            </a:extLst>
          </p:cNvPr>
          <p:cNvSpPr>
            <a:spLocks noGrp="1"/>
          </p:cNvSpPr>
          <p:nvPr>
            <p:ph type="title"/>
          </p:nvPr>
        </p:nvSpPr>
        <p:spPr>
          <a:xfrm>
            <a:off x="76200" y="3689132"/>
            <a:ext cx="7315200" cy="914400"/>
          </a:xfrm>
        </p:spPr>
        <p:txBody>
          <a:bodyPr>
            <a:normAutofit fontScale="90000"/>
          </a:bodyPr>
          <a:lstStyle/>
          <a:p>
            <a:r>
              <a:rPr lang="es-ES" u="sng" dirty="0"/>
              <a:t>Manejo de materiales y pruebas computarizadas</a:t>
            </a:r>
            <a:endParaRPr lang="es-DO" dirty="0"/>
          </a:p>
        </p:txBody>
      </p:sp>
    </p:spTree>
    <p:extLst>
      <p:ext uri="{BB962C8B-B14F-4D97-AF65-F5344CB8AC3E}">
        <p14:creationId xmlns:p14="http://schemas.microsoft.com/office/powerpoint/2010/main" val="248215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1DE-FF65-43CE-9793-C767FE114A13}"/>
              </a:ext>
            </a:extLst>
          </p:cNvPr>
          <p:cNvSpPr>
            <a:spLocks noGrp="1"/>
          </p:cNvSpPr>
          <p:nvPr>
            <p:ph type="title"/>
          </p:nvPr>
        </p:nvSpPr>
        <p:spPr/>
        <p:txBody>
          <a:bodyPr>
            <a:normAutofit/>
          </a:bodyPr>
          <a:lstStyle/>
          <a:p>
            <a:r>
              <a:rPr lang="es-DO" dirty="0"/>
              <a:t>Psicología experimental: Biometría y psicometría</a:t>
            </a:r>
          </a:p>
        </p:txBody>
      </p:sp>
      <p:sp>
        <p:nvSpPr>
          <p:cNvPr id="3" name="Marcador de contenido 2">
            <a:extLst>
              <a:ext uri="{FF2B5EF4-FFF2-40B4-BE49-F238E27FC236}">
                <a16:creationId xmlns:a16="http://schemas.microsoft.com/office/drawing/2014/main" id="{65A56EE8-E221-4B4D-9C8A-9E9E59C75F37}"/>
              </a:ext>
            </a:extLst>
          </p:cNvPr>
          <p:cNvSpPr>
            <a:spLocks noGrp="1"/>
          </p:cNvSpPr>
          <p:nvPr>
            <p:ph idx="1"/>
          </p:nvPr>
        </p:nvSpPr>
        <p:spPr>
          <a:xfrm>
            <a:off x="455439" y="1066800"/>
            <a:ext cx="6781800" cy="4525963"/>
          </a:xfrm>
        </p:spPr>
        <p:txBody>
          <a:bodyPr>
            <a:normAutofit fontScale="92500" lnSpcReduction="20000"/>
          </a:bodyPr>
          <a:lstStyle/>
          <a:p>
            <a:r>
              <a:rPr lang="es-DO" dirty="0"/>
              <a:t>Siglo XX</a:t>
            </a:r>
          </a:p>
          <a:p>
            <a:pPr lvl="1"/>
            <a:r>
              <a:rPr lang="es-DO" dirty="0"/>
              <a:t>Binet</a:t>
            </a:r>
          </a:p>
          <a:p>
            <a:pPr lvl="2"/>
            <a:r>
              <a:rPr lang="es-DO" dirty="0"/>
              <a:t>Rechaza uso de medición de atributos físicos para determinar inteligencia (como en frenología y el método biométrico de Galton)</a:t>
            </a:r>
          </a:p>
          <a:p>
            <a:pPr lvl="2"/>
            <a:r>
              <a:rPr lang="es-DO" dirty="0"/>
              <a:t>Crea el concepto de “edad mental” y su relación con la edad cronológica</a:t>
            </a:r>
          </a:p>
          <a:p>
            <a:pPr lvl="1"/>
            <a:r>
              <a:rPr lang="es-DO" dirty="0"/>
              <a:t>William Stern (1912) Acuña el término de “cociente intelectual” como la relación EM/EC X 100</a:t>
            </a:r>
          </a:p>
          <a:p>
            <a:pPr lvl="2"/>
            <a:r>
              <a:rPr lang="es-DO" dirty="0"/>
              <a:t>Incidentalmente es también el creador del término “fetichismo erótico” para referirse al interés sexual por objetos, como ropa, zapatos, </a:t>
            </a:r>
            <a:r>
              <a:rPr lang="es-DO" dirty="0" err="1"/>
              <a:t>etc</a:t>
            </a:r>
            <a:endParaRPr lang="es-DO" dirty="0"/>
          </a:p>
        </p:txBody>
      </p:sp>
      <p:pic>
        <p:nvPicPr>
          <p:cNvPr id="4" name="Imagen 3" descr="https://upload.wikimedia.org/wikipedia/commons/thumb/e/ec/PhrenologyPix.jpg/220px-PhrenologyPix.jpg">
            <a:extLst>
              <a:ext uri="{FF2B5EF4-FFF2-40B4-BE49-F238E27FC236}">
                <a16:creationId xmlns:a16="http://schemas.microsoft.com/office/drawing/2014/main" id="{0E6E2C1A-1A7A-4292-96FE-F8B8FADAD5B1}"/>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48600" y="1447800"/>
            <a:ext cx="1104583" cy="1371600"/>
          </a:xfrm>
          <a:prstGeom prst="rect">
            <a:avLst/>
          </a:prstGeom>
          <a:noFill/>
          <a:ln>
            <a:noFill/>
          </a:ln>
        </p:spPr>
      </p:pic>
      <p:pic>
        <p:nvPicPr>
          <p:cNvPr id="5" name="Imagen 4">
            <a:extLst>
              <a:ext uri="{FF2B5EF4-FFF2-40B4-BE49-F238E27FC236}">
                <a16:creationId xmlns:a16="http://schemas.microsoft.com/office/drawing/2014/main" id="{FABABD5E-23B5-45F0-B7A0-1B3E79605548}"/>
              </a:ext>
            </a:extLst>
          </p:cNvPr>
          <p:cNvPicPr>
            <a:picLocks noChangeAspect="1"/>
          </p:cNvPicPr>
          <p:nvPr/>
        </p:nvPicPr>
        <p:blipFill>
          <a:blip r:embed="rId4"/>
          <a:stretch>
            <a:fillRect/>
          </a:stretch>
        </p:blipFill>
        <p:spPr>
          <a:xfrm>
            <a:off x="7391400" y="3738975"/>
            <a:ext cx="1561783" cy="1156876"/>
          </a:xfrm>
          <a:prstGeom prst="rect">
            <a:avLst/>
          </a:prstGeom>
        </p:spPr>
      </p:pic>
    </p:spTree>
    <p:extLst>
      <p:ext uri="{BB962C8B-B14F-4D97-AF65-F5344CB8AC3E}">
        <p14:creationId xmlns:p14="http://schemas.microsoft.com/office/powerpoint/2010/main" val="401442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1DE-FF65-43CE-9793-C767FE114A13}"/>
              </a:ext>
            </a:extLst>
          </p:cNvPr>
          <p:cNvSpPr>
            <a:spLocks noGrp="1"/>
          </p:cNvSpPr>
          <p:nvPr>
            <p:ph type="title"/>
          </p:nvPr>
        </p:nvSpPr>
        <p:spPr/>
        <p:txBody>
          <a:bodyPr>
            <a:normAutofit/>
          </a:bodyPr>
          <a:lstStyle/>
          <a:p>
            <a:r>
              <a:rPr lang="es-DO" dirty="0"/>
              <a:t>Psicología experimental: Biometría y psicometría</a:t>
            </a:r>
          </a:p>
        </p:txBody>
      </p:sp>
      <p:sp>
        <p:nvSpPr>
          <p:cNvPr id="7" name="Marcador de contenido 6">
            <a:extLst>
              <a:ext uri="{FF2B5EF4-FFF2-40B4-BE49-F238E27FC236}">
                <a16:creationId xmlns:a16="http://schemas.microsoft.com/office/drawing/2014/main" id="{349999DB-4536-472E-B626-DF437FBC80D5}"/>
              </a:ext>
            </a:extLst>
          </p:cNvPr>
          <p:cNvSpPr>
            <a:spLocks noGrp="1"/>
          </p:cNvSpPr>
          <p:nvPr>
            <p:ph idx="1"/>
          </p:nvPr>
        </p:nvSpPr>
        <p:spPr>
          <a:xfrm>
            <a:off x="457200" y="1600200"/>
            <a:ext cx="6477000" cy="4525963"/>
          </a:xfrm>
        </p:spPr>
        <p:txBody>
          <a:bodyPr>
            <a:normAutofit fontScale="92500" lnSpcReduction="20000"/>
          </a:bodyPr>
          <a:lstStyle/>
          <a:p>
            <a:r>
              <a:rPr lang="es-DO" dirty="0"/>
              <a:t>Lewis Terman</a:t>
            </a:r>
          </a:p>
          <a:p>
            <a:r>
              <a:rPr lang="es-DO" dirty="0"/>
              <a:t>Revisa la escala Binet-</a:t>
            </a:r>
            <a:r>
              <a:rPr lang="es-DO" dirty="0" err="1"/>
              <a:t>Simon</a:t>
            </a:r>
            <a:r>
              <a:rPr lang="es-DO" dirty="0"/>
              <a:t>, y la convierte en “Stanford Binet”, (una de las pruebas más usadas en los Estados Unido, por varias décadas).</a:t>
            </a:r>
          </a:p>
          <a:p>
            <a:r>
              <a:rPr lang="es-DO" dirty="0"/>
              <a:t>El concepto de CI varió de ser el cociente entre EM y EC, para convertirse en el de Cociente de desviación (aunque conservando su nombre), con media 100 y DS 15 o 10 (dependiendo del test)</a:t>
            </a:r>
          </a:p>
        </p:txBody>
      </p:sp>
      <p:sp>
        <p:nvSpPr>
          <p:cNvPr id="8" name="Rectangle 5">
            <a:extLst>
              <a:ext uri="{FF2B5EF4-FFF2-40B4-BE49-F238E27FC236}">
                <a16:creationId xmlns:a16="http://schemas.microsoft.com/office/drawing/2014/main" id="{697F839D-BAF6-485B-98A2-2AF65C7F0FF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DO" altLang="es-DO"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Lewis Terman</a:t>
            </a:r>
            <a:endParaRPr kumimoji="0" lang="es-DO" altLang="es-DO" sz="1800" b="0" i="0" u="none" strike="noStrike" cap="none" normalizeH="0" baseline="0">
              <a:ln>
                <a:noFill/>
              </a:ln>
              <a:solidFill>
                <a:schemeClr val="tx1"/>
              </a:solidFill>
              <a:effectLst/>
              <a:latin typeface="Arial" panose="020B0604020202020204" pitchFamily="34" charset="0"/>
            </a:endParaRPr>
          </a:p>
        </p:txBody>
      </p:sp>
      <p:pic>
        <p:nvPicPr>
          <p:cNvPr id="12" name="Imagen 11" descr="Lewis Madison Terman.jpg">
            <a:extLst>
              <a:ext uri="{FF2B5EF4-FFF2-40B4-BE49-F238E27FC236}">
                <a16:creationId xmlns:a16="http://schemas.microsoft.com/office/drawing/2014/main" id="{B21FB456-2178-4667-A7A2-37B23EBD192D}"/>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53307" y="1524000"/>
            <a:ext cx="1461889" cy="1828800"/>
          </a:xfrm>
          <a:prstGeom prst="rect">
            <a:avLst/>
          </a:prstGeom>
          <a:noFill/>
          <a:ln>
            <a:noFill/>
          </a:ln>
        </p:spPr>
      </p:pic>
      <p:pic>
        <p:nvPicPr>
          <p:cNvPr id="13" name="Imagen 12" descr="https://upload.wikimedia.org/wikipedia/commons/thumb/f/f7/IQ_curve.svg/250px-IQ_curve.svg.png">
            <a:extLst>
              <a:ext uri="{FF2B5EF4-FFF2-40B4-BE49-F238E27FC236}">
                <a16:creationId xmlns:a16="http://schemas.microsoft.com/office/drawing/2014/main" id="{F03A32D2-C793-4685-A958-27AAD25AC4F2}"/>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34200" y="4114800"/>
            <a:ext cx="2100105" cy="1679749"/>
          </a:xfrm>
          <a:prstGeom prst="rect">
            <a:avLst/>
          </a:prstGeom>
          <a:noFill/>
          <a:ln>
            <a:noFill/>
          </a:ln>
        </p:spPr>
      </p:pic>
    </p:spTree>
    <p:extLst>
      <p:ext uri="{BB962C8B-B14F-4D97-AF65-F5344CB8AC3E}">
        <p14:creationId xmlns:p14="http://schemas.microsoft.com/office/powerpoint/2010/main" val="41119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1DE-FF65-43CE-9793-C767FE114A13}"/>
              </a:ext>
            </a:extLst>
          </p:cNvPr>
          <p:cNvSpPr>
            <a:spLocks noGrp="1"/>
          </p:cNvSpPr>
          <p:nvPr>
            <p:ph type="title"/>
          </p:nvPr>
        </p:nvSpPr>
        <p:spPr/>
        <p:txBody>
          <a:bodyPr>
            <a:normAutofit/>
          </a:bodyPr>
          <a:lstStyle/>
          <a:p>
            <a:r>
              <a:rPr lang="es-DO" dirty="0"/>
              <a:t>Psicología experimental: Biometría y psicometría</a:t>
            </a:r>
          </a:p>
        </p:txBody>
      </p:sp>
      <p:sp>
        <p:nvSpPr>
          <p:cNvPr id="3" name="Marcador de contenido 2">
            <a:extLst>
              <a:ext uri="{FF2B5EF4-FFF2-40B4-BE49-F238E27FC236}">
                <a16:creationId xmlns:a16="http://schemas.microsoft.com/office/drawing/2014/main" id="{65A56EE8-E221-4B4D-9C8A-9E9E59C75F37}"/>
              </a:ext>
            </a:extLst>
          </p:cNvPr>
          <p:cNvSpPr>
            <a:spLocks noGrp="1"/>
          </p:cNvSpPr>
          <p:nvPr>
            <p:ph idx="1"/>
          </p:nvPr>
        </p:nvSpPr>
        <p:spPr>
          <a:xfrm>
            <a:off x="455439" y="1066800"/>
            <a:ext cx="6267325" cy="4952999"/>
          </a:xfrm>
        </p:spPr>
        <p:txBody>
          <a:bodyPr>
            <a:normAutofit lnSpcReduction="10000"/>
          </a:bodyPr>
          <a:lstStyle/>
          <a:p>
            <a:r>
              <a:rPr lang="es-DO" dirty="0"/>
              <a:t>Siglo XX</a:t>
            </a:r>
          </a:p>
          <a:p>
            <a:pPr lvl="1"/>
            <a:r>
              <a:rPr lang="es-DO" dirty="0"/>
              <a:t>Charles Spearman</a:t>
            </a:r>
          </a:p>
          <a:p>
            <a:pPr lvl="2"/>
            <a:r>
              <a:rPr lang="es-DO" dirty="0"/>
              <a:t>Plantea existencia de 2 factores en la inteligencia</a:t>
            </a:r>
          </a:p>
          <a:p>
            <a:pPr lvl="3"/>
            <a:r>
              <a:rPr lang="es-DO" dirty="0"/>
              <a:t>Factor G (de “General”), hereditario, varía de un individuo a otro y se mantiene relativamente estable en el tiempo</a:t>
            </a:r>
          </a:p>
          <a:p>
            <a:pPr lvl="3"/>
            <a:r>
              <a:rPr lang="es-DO" dirty="0"/>
              <a:t> Factor “S”, (de “</a:t>
            </a:r>
            <a:r>
              <a:rPr lang="es-DO" dirty="0" err="1"/>
              <a:t>Special</a:t>
            </a:r>
            <a:r>
              <a:rPr lang="es-DO" dirty="0"/>
              <a:t>”), habilidad específica de cada sujeto (probablemente fruto de educación) </a:t>
            </a:r>
          </a:p>
          <a:p>
            <a:pPr lvl="2"/>
            <a:r>
              <a:rPr lang="es-DO" dirty="0"/>
              <a:t>Localizados ambos en el cerebro</a:t>
            </a:r>
          </a:p>
          <a:p>
            <a:pPr lvl="2"/>
            <a:r>
              <a:rPr lang="es-DO" dirty="0"/>
              <a:t>Teorías basadas en el desarrollo que hace del análisis factorial</a:t>
            </a:r>
          </a:p>
        </p:txBody>
      </p:sp>
      <p:pic>
        <p:nvPicPr>
          <p:cNvPr id="4" name="Imagen 3">
            <a:extLst>
              <a:ext uri="{FF2B5EF4-FFF2-40B4-BE49-F238E27FC236}">
                <a16:creationId xmlns:a16="http://schemas.microsoft.com/office/drawing/2014/main" id="{B0706403-9925-412B-8D61-E798FB9DCF43}"/>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65388" y="1066801"/>
            <a:ext cx="1175742" cy="1828800"/>
          </a:xfrm>
          <a:prstGeom prst="rect">
            <a:avLst/>
          </a:prstGeom>
          <a:noFill/>
          <a:ln>
            <a:noFill/>
          </a:ln>
        </p:spPr>
      </p:pic>
      <p:pic>
        <p:nvPicPr>
          <p:cNvPr id="5" name="Imagen 4">
            <a:extLst>
              <a:ext uri="{FF2B5EF4-FFF2-40B4-BE49-F238E27FC236}">
                <a16:creationId xmlns:a16="http://schemas.microsoft.com/office/drawing/2014/main" id="{15AD78BA-DFB8-4570-8E41-DCC726DB9B16}"/>
              </a:ext>
            </a:extLst>
          </p:cNvPr>
          <p:cNvPicPr>
            <a:picLocks noChangeAspect="1"/>
          </p:cNvPicPr>
          <p:nvPr/>
        </p:nvPicPr>
        <p:blipFill>
          <a:blip r:embed="rId4"/>
          <a:stretch>
            <a:fillRect/>
          </a:stretch>
        </p:blipFill>
        <p:spPr>
          <a:xfrm>
            <a:off x="6619894" y="4404166"/>
            <a:ext cx="2421236" cy="1615633"/>
          </a:xfrm>
          <a:prstGeom prst="rect">
            <a:avLst/>
          </a:prstGeom>
        </p:spPr>
      </p:pic>
    </p:spTree>
    <p:extLst>
      <p:ext uri="{BB962C8B-B14F-4D97-AF65-F5344CB8AC3E}">
        <p14:creationId xmlns:p14="http://schemas.microsoft.com/office/powerpoint/2010/main" val="17852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1DE-FF65-43CE-9793-C767FE114A13}"/>
              </a:ext>
            </a:extLst>
          </p:cNvPr>
          <p:cNvSpPr>
            <a:spLocks noGrp="1"/>
          </p:cNvSpPr>
          <p:nvPr>
            <p:ph type="title"/>
          </p:nvPr>
        </p:nvSpPr>
        <p:spPr/>
        <p:txBody>
          <a:bodyPr>
            <a:normAutofit/>
          </a:bodyPr>
          <a:lstStyle/>
          <a:p>
            <a:r>
              <a:rPr lang="es-DO" dirty="0"/>
              <a:t>Psicología experimental: Biometría y psicometría</a:t>
            </a:r>
          </a:p>
        </p:txBody>
      </p:sp>
      <p:sp>
        <p:nvSpPr>
          <p:cNvPr id="3" name="Marcador de contenido 2">
            <a:extLst>
              <a:ext uri="{FF2B5EF4-FFF2-40B4-BE49-F238E27FC236}">
                <a16:creationId xmlns:a16="http://schemas.microsoft.com/office/drawing/2014/main" id="{65A56EE8-E221-4B4D-9C8A-9E9E59C75F37}"/>
              </a:ext>
            </a:extLst>
          </p:cNvPr>
          <p:cNvSpPr>
            <a:spLocks noGrp="1"/>
          </p:cNvSpPr>
          <p:nvPr>
            <p:ph idx="1"/>
          </p:nvPr>
        </p:nvSpPr>
        <p:spPr>
          <a:xfrm>
            <a:off x="455439" y="1066800"/>
            <a:ext cx="6781800" cy="4525963"/>
          </a:xfrm>
        </p:spPr>
        <p:txBody>
          <a:bodyPr>
            <a:normAutofit fontScale="62500" lnSpcReduction="20000"/>
          </a:bodyPr>
          <a:lstStyle/>
          <a:p>
            <a:r>
              <a:rPr lang="es-DO" dirty="0"/>
              <a:t>Siglo XX</a:t>
            </a:r>
          </a:p>
          <a:p>
            <a:pPr lvl="1"/>
            <a:r>
              <a:rPr lang="es-DO" dirty="0"/>
              <a:t>Louis Leon Thurstone: crítica a Spearman, y propone una visión de 7 factores:</a:t>
            </a:r>
          </a:p>
          <a:p>
            <a:pPr marL="971550" lvl="1" indent="-514350">
              <a:buFont typeface="+mj-lt"/>
              <a:buAutoNum type="arabicPeriod"/>
            </a:pPr>
            <a:r>
              <a:rPr lang="es-DO" dirty="0"/>
              <a:t>la fluidez verbal (habilidad para recordar palabras rápidamente);</a:t>
            </a:r>
          </a:p>
          <a:p>
            <a:pPr marL="971550" lvl="1" indent="-514350">
              <a:buFont typeface="+mj-lt"/>
              <a:buAutoNum type="arabicPeriod"/>
            </a:pPr>
            <a:r>
              <a:rPr lang="es-DO" dirty="0"/>
              <a:t>la comprensión verbal (habilidad para definir palabras);</a:t>
            </a:r>
          </a:p>
          <a:p>
            <a:pPr marL="971550" lvl="1" indent="-514350">
              <a:buFont typeface="+mj-lt"/>
              <a:buAutoNum type="arabicPeriod"/>
            </a:pPr>
            <a:r>
              <a:rPr lang="es-DO" dirty="0"/>
              <a:t>la aptitud espacial (habilidad para reconocer una figura cuya posición en el espacio había cambiado);</a:t>
            </a:r>
          </a:p>
          <a:p>
            <a:pPr marL="971550" lvl="1" indent="-514350">
              <a:buFont typeface="+mj-lt"/>
              <a:buAutoNum type="arabicPeriod"/>
            </a:pPr>
            <a:r>
              <a:rPr lang="es-DO" dirty="0"/>
              <a:t>la rapidez perceptiva (habilidad para detectar semejanzas y diferencias entre distintos dibujos);</a:t>
            </a:r>
          </a:p>
          <a:p>
            <a:pPr marL="971550" lvl="1" indent="-514350">
              <a:buFont typeface="+mj-lt"/>
              <a:buAutoNum type="arabicPeriod"/>
            </a:pPr>
            <a:r>
              <a:rPr lang="es-DO" dirty="0"/>
              <a:t>el razonamiento inductivo (pensamiento lógico);</a:t>
            </a:r>
          </a:p>
          <a:p>
            <a:pPr marL="971550" lvl="1" indent="-514350">
              <a:buFont typeface="+mj-lt"/>
              <a:buAutoNum type="arabicPeriod"/>
            </a:pPr>
            <a:r>
              <a:rPr lang="es-DO" dirty="0"/>
              <a:t>la aptitud numérica, y</a:t>
            </a:r>
          </a:p>
          <a:p>
            <a:pPr marL="971550" lvl="1" indent="-514350">
              <a:buFont typeface="+mj-lt"/>
              <a:buAutoNum type="arabicPeriod"/>
            </a:pPr>
            <a:r>
              <a:rPr lang="es-DO" dirty="0"/>
              <a:t>la memoria.</a:t>
            </a:r>
          </a:p>
          <a:p>
            <a:pPr marL="971550" lvl="1" indent="-514350"/>
            <a:r>
              <a:rPr lang="es-DO" dirty="0"/>
              <a:t>Esto da cabida a una generación de tests basados en el análisis factorial, desde el DAT, al PMA (o AMPE), el TRD y el TRD-A…, desde el enfoque de las habilidades</a:t>
            </a:r>
          </a:p>
        </p:txBody>
      </p:sp>
      <p:pic>
        <p:nvPicPr>
          <p:cNvPr id="4" name="Imagen 3" descr="C:\Users\luis\AppData\Local\Microsoft\Windows\INetCache\Content.MSO\57D22EC2.tmp">
            <a:extLst>
              <a:ext uri="{FF2B5EF4-FFF2-40B4-BE49-F238E27FC236}">
                <a16:creationId xmlns:a16="http://schemas.microsoft.com/office/drawing/2014/main" id="{62AC5E19-ABF0-4120-94D4-0BF7991EDF0E}"/>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74030" y="1828800"/>
            <a:ext cx="1157987" cy="1758462"/>
          </a:xfrm>
          <a:prstGeom prst="rect">
            <a:avLst/>
          </a:prstGeom>
          <a:noFill/>
          <a:ln>
            <a:noFill/>
          </a:ln>
        </p:spPr>
      </p:pic>
    </p:spTree>
    <p:extLst>
      <p:ext uri="{BB962C8B-B14F-4D97-AF65-F5344CB8AC3E}">
        <p14:creationId xmlns:p14="http://schemas.microsoft.com/office/powerpoint/2010/main" val="416285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1DE-FF65-43CE-9793-C767FE114A13}"/>
              </a:ext>
            </a:extLst>
          </p:cNvPr>
          <p:cNvSpPr>
            <a:spLocks noGrp="1"/>
          </p:cNvSpPr>
          <p:nvPr>
            <p:ph type="title"/>
          </p:nvPr>
        </p:nvSpPr>
        <p:spPr/>
        <p:txBody>
          <a:bodyPr>
            <a:normAutofit/>
          </a:bodyPr>
          <a:lstStyle/>
          <a:p>
            <a:r>
              <a:rPr lang="es-DO" dirty="0"/>
              <a:t>Psicología experimental: Biometría y psicometría</a:t>
            </a:r>
          </a:p>
        </p:txBody>
      </p:sp>
      <p:sp>
        <p:nvSpPr>
          <p:cNvPr id="3" name="Marcador de contenido 2">
            <a:extLst>
              <a:ext uri="{FF2B5EF4-FFF2-40B4-BE49-F238E27FC236}">
                <a16:creationId xmlns:a16="http://schemas.microsoft.com/office/drawing/2014/main" id="{65A56EE8-E221-4B4D-9C8A-9E9E59C75F37}"/>
              </a:ext>
            </a:extLst>
          </p:cNvPr>
          <p:cNvSpPr>
            <a:spLocks noGrp="1"/>
          </p:cNvSpPr>
          <p:nvPr>
            <p:ph idx="1"/>
          </p:nvPr>
        </p:nvSpPr>
        <p:spPr>
          <a:xfrm>
            <a:off x="455439" y="1066800"/>
            <a:ext cx="6781800" cy="4525963"/>
          </a:xfrm>
        </p:spPr>
        <p:txBody>
          <a:bodyPr>
            <a:normAutofit/>
          </a:bodyPr>
          <a:lstStyle/>
          <a:p>
            <a:r>
              <a:rPr lang="es-DO" dirty="0"/>
              <a:t>Siglo XX. </a:t>
            </a:r>
            <a:r>
              <a:rPr lang="es-DO" sz="2400" dirty="0"/>
              <a:t>Siguiendo los aportes de Spearman y Thurstone</a:t>
            </a:r>
          </a:p>
          <a:p>
            <a:pPr lvl="1"/>
            <a:r>
              <a:rPr lang="es-DO" dirty="0"/>
              <a:t>Raymond Bernard </a:t>
            </a:r>
            <a:r>
              <a:rPr lang="es-DO" dirty="0" err="1"/>
              <a:t>Catell</a:t>
            </a:r>
            <a:r>
              <a:rPr lang="es-DO" dirty="0"/>
              <a:t>:</a:t>
            </a:r>
          </a:p>
          <a:p>
            <a:pPr lvl="2"/>
            <a:r>
              <a:rPr lang="es-DO" dirty="0"/>
              <a:t>Presenta modelo factorial de la personalidad (Test de los 16 factores)</a:t>
            </a:r>
          </a:p>
          <a:p>
            <a:pPr lvl="2"/>
            <a:r>
              <a:rPr lang="es-DO" dirty="0"/>
              <a:t>También habla de la inteligencia fluida (habilidad heredada para pensar y razonar en modo abstracto) y la cristalizada (que nace de la experiencia y se refiere a la culturización, educación y el aprendizaje)</a:t>
            </a:r>
          </a:p>
        </p:txBody>
      </p:sp>
      <p:pic>
        <p:nvPicPr>
          <p:cNvPr id="4" name="Imagen 3" descr="Raymond Cattell.jpg">
            <a:extLst>
              <a:ext uri="{FF2B5EF4-FFF2-40B4-BE49-F238E27FC236}">
                <a16:creationId xmlns:a16="http://schemas.microsoft.com/office/drawing/2014/main" id="{B8A15439-405C-47B2-B7B7-F8D25BE8BEF9}"/>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11610" y="1981200"/>
            <a:ext cx="1310005" cy="1790065"/>
          </a:xfrm>
          <a:prstGeom prst="rect">
            <a:avLst/>
          </a:prstGeom>
          <a:noFill/>
          <a:ln>
            <a:noFill/>
          </a:ln>
        </p:spPr>
      </p:pic>
    </p:spTree>
    <p:extLst>
      <p:ext uri="{BB962C8B-B14F-4D97-AF65-F5344CB8AC3E}">
        <p14:creationId xmlns:p14="http://schemas.microsoft.com/office/powerpoint/2010/main" val="394535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1DE-FF65-43CE-9793-C767FE114A13}"/>
              </a:ext>
            </a:extLst>
          </p:cNvPr>
          <p:cNvSpPr>
            <a:spLocks noGrp="1"/>
          </p:cNvSpPr>
          <p:nvPr>
            <p:ph type="title"/>
          </p:nvPr>
        </p:nvSpPr>
        <p:spPr/>
        <p:txBody>
          <a:bodyPr>
            <a:normAutofit/>
          </a:bodyPr>
          <a:lstStyle/>
          <a:p>
            <a:r>
              <a:rPr lang="es-DO" dirty="0"/>
              <a:t>Psicología experimental: Biometría y psicometría</a:t>
            </a:r>
          </a:p>
        </p:txBody>
      </p:sp>
      <p:sp>
        <p:nvSpPr>
          <p:cNvPr id="3" name="Marcador de contenido 2">
            <a:extLst>
              <a:ext uri="{FF2B5EF4-FFF2-40B4-BE49-F238E27FC236}">
                <a16:creationId xmlns:a16="http://schemas.microsoft.com/office/drawing/2014/main" id="{65A56EE8-E221-4B4D-9C8A-9E9E59C75F37}"/>
              </a:ext>
            </a:extLst>
          </p:cNvPr>
          <p:cNvSpPr>
            <a:spLocks noGrp="1"/>
          </p:cNvSpPr>
          <p:nvPr>
            <p:ph idx="1"/>
          </p:nvPr>
        </p:nvSpPr>
        <p:spPr>
          <a:xfrm>
            <a:off x="455439" y="1066800"/>
            <a:ext cx="6781800" cy="4525963"/>
          </a:xfrm>
        </p:spPr>
        <p:txBody>
          <a:bodyPr/>
          <a:lstStyle/>
          <a:p>
            <a:r>
              <a:rPr lang="es-DO" dirty="0"/>
              <a:t>Siglo XX</a:t>
            </a:r>
          </a:p>
          <a:p>
            <a:pPr lvl="1"/>
            <a:r>
              <a:rPr lang="es-DO" dirty="0"/>
              <a:t>Robert J. Sternberg: Propone concepto  de inteligencia composicional, experiencial y contextual</a:t>
            </a:r>
          </a:p>
        </p:txBody>
      </p:sp>
      <p:pic>
        <p:nvPicPr>
          <p:cNvPr id="5122" name="Picture 2" descr="Resultado de imagen para robert j. sternberg teoria">
            <a:extLst>
              <a:ext uri="{FF2B5EF4-FFF2-40B4-BE49-F238E27FC236}">
                <a16:creationId xmlns:a16="http://schemas.microsoft.com/office/drawing/2014/main" id="{95213C3E-6DDD-4FCF-AB3F-B06C9416E1B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38937" y="1032486"/>
            <a:ext cx="143040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313E4DE8-3769-4024-94BA-55D62AA2055D}"/>
              </a:ext>
            </a:extLst>
          </p:cNvPr>
          <p:cNvPicPr>
            <a:picLocks noChangeAspect="1"/>
          </p:cNvPicPr>
          <p:nvPr/>
        </p:nvPicPr>
        <p:blipFill>
          <a:blip r:embed="rId4"/>
          <a:stretch>
            <a:fillRect/>
          </a:stretch>
        </p:blipFill>
        <p:spPr>
          <a:xfrm>
            <a:off x="2514600" y="2971800"/>
            <a:ext cx="4610100" cy="3581400"/>
          </a:xfrm>
          <a:prstGeom prst="rect">
            <a:avLst/>
          </a:prstGeom>
        </p:spPr>
      </p:pic>
    </p:spTree>
    <p:extLst>
      <p:ext uri="{BB962C8B-B14F-4D97-AF65-F5344CB8AC3E}">
        <p14:creationId xmlns:p14="http://schemas.microsoft.com/office/powerpoint/2010/main" val="356627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1DE-FF65-43CE-9793-C767FE114A13}"/>
              </a:ext>
            </a:extLst>
          </p:cNvPr>
          <p:cNvSpPr>
            <a:spLocks noGrp="1"/>
          </p:cNvSpPr>
          <p:nvPr>
            <p:ph type="title"/>
          </p:nvPr>
        </p:nvSpPr>
        <p:spPr/>
        <p:txBody>
          <a:bodyPr>
            <a:normAutofit/>
          </a:bodyPr>
          <a:lstStyle/>
          <a:p>
            <a:r>
              <a:rPr lang="es-DO" dirty="0"/>
              <a:t>Psicología experimental: Biometría y psicometría</a:t>
            </a:r>
          </a:p>
        </p:txBody>
      </p:sp>
      <p:sp>
        <p:nvSpPr>
          <p:cNvPr id="3" name="Marcador de contenido 2">
            <a:extLst>
              <a:ext uri="{FF2B5EF4-FFF2-40B4-BE49-F238E27FC236}">
                <a16:creationId xmlns:a16="http://schemas.microsoft.com/office/drawing/2014/main" id="{65A56EE8-E221-4B4D-9C8A-9E9E59C75F37}"/>
              </a:ext>
            </a:extLst>
          </p:cNvPr>
          <p:cNvSpPr>
            <a:spLocks noGrp="1"/>
          </p:cNvSpPr>
          <p:nvPr>
            <p:ph idx="1"/>
          </p:nvPr>
        </p:nvSpPr>
        <p:spPr>
          <a:xfrm>
            <a:off x="455439" y="1066800"/>
            <a:ext cx="6781800" cy="4525963"/>
          </a:xfrm>
        </p:spPr>
        <p:txBody>
          <a:bodyPr>
            <a:normAutofit lnSpcReduction="10000"/>
          </a:bodyPr>
          <a:lstStyle/>
          <a:p>
            <a:r>
              <a:rPr lang="es-DO" dirty="0"/>
              <a:t>Siglo XX</a:t>
            </a:r>
          </a:p>
          <a:p>
            <a:pPr lvl="1"/>
            <a:r>
              <a:rPr lang="es-DO" dirty="0"/>
              <a:t>Howard Gardner: Propone las “inteligencias múltiples”</a:t>
            </a:r>
          </a:p>
          <a:p>
            <a:pPr lvl="2"/>
            <a:r>
              <a:rPr lang="es-DO" dirty="0"/>
              <a:t>Verbal</a:t>
            </a:r>
          </a:p>
          <a:p>
            <a:pPr lvl="2"/>
            <a:r>
              <a:rPr lang="es-DO" dirty="0"/>
              <a:t>Lógico-matemática</a:t>
            </a:r>
          </a:p>
          <a:p>
            <a:pPr lvl="2"/>
            <a:r>
              <a:rPr lang="es-DO" dirty="0"/>
              <a:t>Visual espacial</a:t>
            </a:r>
          </a:p>
          <a:p>
            <a:pPr lvl="2"/>
            <a:r>
              <a:rPr lang="es-DO" dirty="0"/>
              <a:t>kinestésica-corporal</a:t>
            </a:r>
          </a:p>
          <a:p>
            <a:pPr lvl="2"/>
            <a:r>
              <a:rPr lang="es-DO" dirty="0"/>
              <a:t>Musical-rítmica</a:t>
            </a:r>
          </a:p>
          <a:p>
            <a:pPr lvl="2"/>
            <a:r>
              <a:rPr lang="es-DO" dirty="0"/>
              <a:t>Intrapersonal</a:t>
            </a:r>
          </a:p>
          <a:p>
            <a:pPr lvl="2"/>
            <a:r>
              <a:rPr lang="es-DO" dirty="0"/>
              <a:t>Interpersonal</a:t>
            </a:r>
          </a:p>
        </p:txBody>
      </p:sp>
      <p:pic>
        <p:nvPicPr>
          <p:cNvPr id="4" name="Imagen 3" descr="Resultado de imagen para gardner biografia">
            <a:extLst>
              <a:ext uri="{FF2B5EF4-FFF2-40B4-BE49-F238E27FC236}">
                <a16:creationId xmlns:a16="http://schemas.microsoft.com/office/drawing/2014/main" id="{E636602C-84AE-4BAE-97AA-D9EC6BAAB804}"/>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98888" y="1075993"/>
            <a:ext cx="1699542" cy="1532719"/>
          </a:xfrm>
          <a:prstGeom prst="rect">
            <a:avLst/>
          </a:prstGeom>
          <a:noFill/>
          <a:ln>
            <a:noFill/>
          </a:ln>
        </p:spPr>
      </p:pic>
      <p:pic>
        <p:nvPicPr>
          <p:cNvPr id="7" name="Imagen 6">
            <a:extLst>
              <a:ext uri="{FF2B5EF4-FFF2-40B4-BE49-F238E27FC236}">
                <a16:creationId xmlns:a16="http://schemas.microsoft.com/office/drawing/2014/main" id="{C78DD2DD-5ED3-4364-978D-A9D2010AC14B}"/>
              </a:ext>
            </a:extLst>
          </p:cNvPr>
          <p:cNvPicPr>
            <a:picLocks noChangeAspect="1"/>
          </p:cNvPicPr>
          <p:nvPr/>
        </p:nvPicPr>
        <p:blipFill>
          <a:blip r:embed="rId4"/>
          <a:stretch>
            <a:fillRect/>
          </a:stretch>
        </p:blipFill>
        <p:spPr>
          <a:xfrm>
            <a:off x="5608758" y="2913512"/>
            <a:ext cx="3079803" cy="3139800"/>
          </a:xfrm>
          <a:prstGeom prst="rect">
            <a:avLst/>
          </a:prstGeom>
        </p:spPr>
      </p:pic>
    </p:spTree>
    <p:extLst>
      <p:ext uri="{BB962C8B-B14F-4D97-AF65-F5344CB8AC3E}">
        <p14:creationId xmlns:p14="http://schemas.microsoft.com/office/powerpoint/2010/main" val="215438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1DE-FF65-43CE-9793-C767FE114A13}"/>
              </a:ext>
            </a:extLst>
          </p:cNvPr>
          <p:cNvSpPr>
            <a:spLocks noGrp="1"/>
          </p:cNvSpPr>
          <p:nvPr>
            <p:ph type="title"/>
          </p:nvPr>
        </p:nvSpPr>
        <p:spPr/>
        <p:txBody>
          <a:bodyPr>
            <a:normAutofit/>
          </a:bodyPr>
          <a:lstStyle/>
          <a:p>
            <a:r>
              <a:rPr lang="es-DO" dirty="0"/>
              <a:t>Psicología experimental: Biometría y psicometría</a:t>
            </a:r>
          </a:p>
        </p:txBody>
      </p:sp>
      <p:sp>
        <p:nvSpPr>
          <p:cNvPr id="3" name="Marcador de contenido 2">
            <a:extLst>
              <a:ext uri="{FF2B5EF4-FFF2-40B4-BE49-F238E27FC236}">
                <a16:creationId xmlns:a16="http://schemas.microsoft.com/office/drawing/2014/main" id="{65A56EE8-E221-4B4D-9C8A-9E9E59C75F37}"/>
              </a:ext>
            </a:extLst>
          </p:cNvPr>
          <p:cNvSpPr>
            <a:spLocks noGrp="1"/>
          </p:cNvSpPr>
          <p:nvPr>
            <p:ph idx="1"/>
          </p:nvPr>
        </p:nvSpPr>
        <p:spPr>
          <a:xfrm>
            <a:off x="455439" y="1066800"/>
            <a:ext cx="6554961" cy="4525963"/>
          </a:xfrm>
        </p:spPr>
        <p:txBody>
          <a:bodyPr>
            <a:normAutofit fontScale="92500" lnSpcReduction="20000"/>
          </a:bodyPr>
          <a:lstStyle/>
          <a:p>
            <a:r>
              <a:rPr lang="es-DO" dirty="0"/>
              <a:t>Siglo XX: </a:t>
            </a:r>
            <a:r>
              <a:rPr lang="es-DO" sz="2400" dirty="0"/>
              <a:t>Pruebas complejas, que requieren auxilio de sistemas de cálculos (cómputos) avanzados</a:t>
            </a:r>
            <a:endParaRPr lang="es-DO" dirty="0"/>
          </a:p>
          <a:p>
            <a:pPr lvl="1"/>
            <a:r>
              <a:rPr lang="es-DO" dirty="0"/>
              <a:t>16FP, Inventario Multifásico de Personalidad de Minnesota (MMPI), el Myers-Briggs </a:t>
            </a:r>
            <a:r>
              <a:rPr lang="es-DO" dirty="0" err="1"/>
              <a:t>Type</a:t>
            </a:r>
            <a:r>
              <a:rPr lang="es-DO" dirty="0"/>
              <a:t> </a:t>
            </a:r>
            <a:r>
              <a:rPr lang="es-DO" dirty="0" err="1"/>
              <a:t>Indicator</a:t>
            </a:r>
            <a:r>
              <a:rPr lang="es-DO" dirty="0"/>
              <a:t> (MBTI) requirieron, en su desarrollo</a:t>
            </a:r>
          </a:p>
          <a:p>
            <a:pPr lvl="2"/>
            <a:r>
              <a:rPr lang="es-DO" dirty="0"/>
              <a:t>complejos procedimientos de cálculo</a:t>
            </a:r>
          </a:p>
          <a:p>
            <a:pPr lvl="2"/>
            <a:r>
              <a:rPr lang="es-DO" dirty="0"/>
              <a:t>técnicas más sofisticadas de procesamiento de datos</a:t>
            </a:r>
          </a:p>
          <a:p>
            <a:pPr lvl="2"/>
            <a:r>
              <a:rPr lang="es-DO" dirty="0"/>
              <a:t>debido a la inclusión de muestras cada vez más numerosas y dispersas geográfica, social y culturalmente</a:t>
            </a:r>
          </a:p>
        </p:txBody>
      </p:sp>
    </p:spTree>
    <p:extLst>
      <p:ext uri="{BB962C8B-B14F-4D97-AF65-F5344CB8AC3E}">
        <p14:creationId xmlns:p14="http://schemas.microsoft.com/office/powerpoint/2010/main" val="307250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1DE-FF65-43CE-9793-C767FE114A13}"/>
              </a:ext>
            </a:extLst>
          </p:cNvPr>
          <p:cNvSpPr>
            <a:spLocks noGrp="1"/>
          </p:cNvSpPr>
          <p:nvPr>
            <p:ph type="title"/>
          </p:nvPr>
        </p:nvSpPr>
        <p:spPr/>
        <p:txBody>
          <a:bodyPr>
            <a:normAutofit/>
          </a:bodyPr>
          <a:lstStyle/>
          <a:p>
            <a:r>
              <a:rPr lang="es-DO" dirty="0"/>
              <a:t>Psicología experimental: Biometría y psicometría</a:t>
            </a:r>
          </a:p>
        </p:txBody>
      </p:sp>
      <p:sp>
        <p:nvSpPr>
          <p:cNvPr id="3" name="Marcador de contenido 2">
            <a:extLst>
              <a:ext uri="{FF2B5EF4-FFF2-40B4-BE49-F238E27FC236}">
                <a16:creationId xmlns:a16="http://schemas.microsoft.com/office/drawing/2014/main" id="{65A56EE8-E221-4B4D-9C8A-9E9E59C75F37}"/>
              </a:ext>
            </a:extLst>
          </p:cNvPr>
          <p:cNvSpPr>
            <a:spLocks noGrp="1"/>
          </p:cNvSpPr>
          <p:nvPr>
            <p:ph idx="1"/>
          </p:nvPr>
        </p:nvSpPr>
        <p:spPr>
          <a:xfrm>
            <a:off x="455439" y="1066800"/>
            <a:ext cx="6781800" cy="4525963"/>
          </a:xfrm>
        </p:spPr>
        <p:txBody>
          <a:bodyPr>
            <a:normAutofit fontScale="92500" lnSpcReduction="20000"/>
          </a:bodyPr>
          <a:lstStyle/>
          <a:p>
            <a:r>
              <a:rPr lang="es-DO" dirty="0"/>
              <a:t>Siglo XX</a:t>
            </a:r>
          </a:p>
          <a:p>
            <a:pPr lvl="1"/>
            <a:r>
              <a:rPr lang="es-DO" dirty="0"/>
              <a:t>¿Por qué Starke R. Hathaway y John C. McKinley, en su versión del MMPI repiten algunas preguntas?</a:t>
            </a:r>
          </a:p>
          <a:p>
            <a:pPr lvl="2"/>
            <a:r>
              <a:rPr lang="es-DO" dirty="0"/>
              <a:t>Generalmente se piensa que se debe a una escala de validación, o a un “atrapa-incautos”, para medir la coherencia… </a:t>
            </a:r>
          </a:p>
          <a:p>
            <a:pPr lvl="2"/>
            <a:r>
              <a:rPr lang="es-DO" dirty="0"/>
              <a:t>La realidad. El sistema de computadora que se estaba usando para capturar las respuestas, mediante tarjetas perforadas tipo IBM, requería un número fijo de preguntas, no disponían de suficientes reactivos probados, así que repitieron, de manera aleatoria, algunas de las preguntas del test</a:t>
            </a:r>
          </a:p>
        </p:txBody>
      </p:sp>
      <p:pic>
        <p:nvPicPr>
          <p:cNvPr id="4" name="Imagen 3">
            <a:extLst>
              <a:ext uri="{FF2B5EF4-FFF2-40B4-BE49-F238E27FC236}">
                <a16:creationId xmlns:a16="http://schemas.microsoft.com/office/drawing/2014/main" id="{9FB37154-56FD-486A-A76D-1C5A7C4F0CB2}"/>
              </a:ext>
            </a:extLst>
          </p:cNvPr>
          <p:cNvPicPr/>
          <p:nvPr/>
        </p:nvPicPr>
        <p:blipFill>
          <a:blip r:embed="rId3"/>
          <a:stretch>
            <a:fillRect/>
          </a:stretch>
        </p:blipFill>
        <p:spPr>
          <a:xfrm>
            <a:off x="7543800" y="1066800"/>
            <a:ext cx="1295400" cy="1295400"/>
          </a:xfrm>
          <a:prstGeom prst="rect">
            <a:avLst/>
          </a:prstGeom>
        </p:spPr>
      </p:pic>
      <p:pic>
        <p:nvPicPr>
          <p:cNvPr id="5" name="Imagen 4">
            <a:extLst>
              <a:ext uri="{FF2B5EF4-FFF2-40B4-BE49-F238E27FC236}">
                <a16:creationId xmlns:a16="http://schemas.microsoft.com/office/drawing/2014/main" id="{78E35D2F-7351-4715-8ABB-7801B4F646BB}"/>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43800" y="2895600"/>
            <a:ext cx="1295400" cy="1648900"/>
          </a:xfrm>
          <a:prstGeom prst="rect">
            <a:avLst/>
          </a:prstGeom>
          <a:noFill/>
          <a:ln>
            <a:noFill/>
          </a:ln>
        </p:spPr>
      </p:pic>
    </p:spTree>
    <p:extLst>
      <p:ext uri="{BB962C8B-B14F-4D97-AF65-F5344CB8AC3E}">
        <p14:creationId xmlns:p14="http://schemas.microsoft.com/office/powerpoint/2010/main" val="130787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49E67-EACA-4B1F-9A7D-92B827ECB13B}"/>
              </a:ext>
            </a:extLst>
          </p:cNvPr>
          <p:cNvSpPr>
            <a:spLocks noGrp="1"/>
          </p:cNvSpPr>
          <p:nvPr>
            <p:ph type="title"/>
          </p:nvPr>
        </p:nvSpPr>
        <p:spPr/>
        <p:txBody>
          <a:bodyPr/>
          <a:lstStyle/>
          <a:p>
            <a:r>
              <a:rPr lang="es-DO" dirty="0"/>
              <a:t>Relación historia de la psicometría con </a:t>
            </a:r>
            <a:r>
              <a:rPr lang="es-DO" dirty="0" err="1"/>
              <a:t>computadorización</a:t>
            </a:r>
            <a:r>
              <a:rPr lang="es-DO" dirty="0"/>
              <a:t> de pruebas</a:t>
            </a:r>
          </a:p>
        </p:txBody>
      </p:sp>
      <p:sp>
        <p:nvSpPr>
          <p:cNvPr id="3" name="Marcador de texto 2">
            <a:extLst>
              <a:ext uri="{FF2B5EF4-FFF2-40B4-BE49-F238E27FC236}">
                <a16:creationId xmlns:a16="http://schemas.microsoft.com/office/drawing/2014/main" id="{3987A153-78FE-4DF4-890A-C2E50381F567}"/>
              </a:ext>
            </a:extLst>
          </p:cNvPr>
          <p:cNvSpPr>
            <a:spLocks noGrp="1"/>
          </p:cNvSpPr>
          <p:nvPr>
            <p:ph type="body" idx="1"/>
          </p:nvPr>
        </p:nvSpPr>
        <p:spPr/>
        <p:txBody>
          <a:bodyPr/>
          <a:lstStyle/>
          <a:p>
            <a:r>
              <a:rPr lang="es-DO" dirty="0"/>
              <a:t>Los instrumentos</a:t>
            </a:r>
          </a:p>
        </p:txBody>
      </p:sp>
    </p:spTree>
    <p:extLst>
      <p:ext uri="{BB962C8B-B14F-4D97-AF65-F5344CB8AC3E}">
        <p14:creationId xmlns:p14="http://schemas.microsoft.com/office/powerpoint/2010/main" val="229523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6D794-BA6B-4C46-81DB-20F5BCFC454F}"/>
              </a:ext>
            </a:extLst>
          </p:cNvPr>
          <p:cNvSpPr>
            <a:spLocks noGrp="1"/>
          </p:cNvSpPr>
          <p:nvPr>
            <p:ph type="title"/>
          </p:nvPr>
        </p:nvSpPr>
        <p:spPr/>
        <p:txBody>
          <a:bodyPr/>
          <a:lstStyle/>
          <a:p>
            <a:r>
              <a:rPr lang="es-DO" dirty="0"/>
              <a:t>Pruebas computarizadas (o “informatizadas”</a:t>
            </a:r>
          </a:p>
        </p:txBody>
      </p:sp>
      <p:sp>
        <p:nvSpPr>
          <p:cNvPr id="3" name="Marcador de texto 2">
            <a:extLst>
              <a:ext uri="{FF2B5EF4-FFF2-40B4-BE49-F238E27FC236}">
                <a16:creationId xmlns:a16="http://schemas.microsoft.com/office/drawing/2014/main" id="{DC2BA39F-19B3-46FA-B573-97617169F141}"/>
              </a:ext>
            </a:extLst>
          </p:cNvPr>
          <p:cNvSpPr>
            <a:spLocks noGrp="1"/>
          </p:cNvSpPr>
          <p:nvPr>
            <p:ph type="body" idx="1"/>
          </p:nvPr>
        </p:nvSpPr>
        <p:spPr/>
        <p:txBody>
          <a:bodyPr/>
          <a:lstStyle/>
          <a:p>
            <a:r>
              <a:rPr lang="es-DO" dirty="0"/>
              <a:t>La Historia</a:t>
            </a:r>
          </a:p>
        </p:txBody>
      </p:sp>
    </p:spTree>
    <p:extLst>
      <p:ext uri="{BB962C8B-B14F-4D97-AF65-F5344CB8AC3E}">
        <p14:creationId xmlns:p14="http://schemas.microsoft.com/office/powerpoint/2010/main" val="159471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CD88C-A1CC-4C7F-8F5E-5F5E7DADCCAB}"/>
              </a:ext>
            </a:extLst>
          </p:cNvPr>
          <p:cNvSpPr>
            <a:spLocks noGrp="1"/>
          </p:cNvSpPr>
          <p:nvPr>
            <p:ph type="title"/>
          </p:nvPr>
        </p:nvSpPr>
        <p:spPr/>
        <p:txBody>
          <a:bodyPr/>
          <a:lstStyle/>
          <a:p>
            <a:r>
              <a:rPr lang="es-DO" dirty="0"/>
              <a:t>Exámenes chinos y computadoras</a:t>
            </a:r>
          </a:p>
        </p:txBody>
      </p:sp>
      <p:sp>
        <p:nvSpPr>
          <p:cNvPr id="3" name="Marcador de contenido 2">
            <a:extLst>
              <a:ext uri="{FF2B5EF4-FFF2-40B4-BE49-F238E27FC236}">
                <a16:creationId xmlns:a16="http://schemas.microsoft.com/office/drawing/2014/main" id="{106A3B77-2F7F-402D-8A32-2D01ADC934C9}"/>
              </a:ext>
            </a:extLst>
          </p:cNvPr>
          <p:cNvSpPr>
            <a:spLocks noGrp="1"/>
          </p:cNvSpPr>
          <p:nvPr>
            <p:ph idx="1"/>
          </p:nvPr>
        </p:nvSpPr>
        <p:spPr>
          <a:xfrm>
            <a:off x="76200" y="2362200"/>
            <a:ext cx="8305800" cy="3048000"/>
          </a:xfrm>
        </p:spPr>
        <p:txBody>
          <a:bodyPr>
            <a:normAutofit fontScale="85000" lnSpcReduction="10000"/>
          </a:bodyPr>
          <a:lstStyle/>
          <a:p>
            <a:r>
              <a:rPr lang="es-DO" dirty="0"/>
              <a:t>Probablemente en los conteos y decisiones, se usaron ábacos</a:t>
            </a:r>
          </a:p>
          <a:p>
            <a:r>
              <a:rPr lang="es-DO" dirty="0"/>
              <a:t>Ábaco = primera computadora de que se tiene noticia</a:t>
            </a:r>
          </a:p>
          <a:p>
            <a:r>
              <a:rPr lang="es-DO" dirty="0"/>
              <a:t>Probablemente fue un invento chino de casi 2000 años AC: Contemporáneo con las pruebas imperiales</a:t>
            </a:r>
          </a:p>
          <a:p>
            <a:r>
              <a:rPr lang="es-DO" dirty="0"/>
              <a:t>Empleados por milenios en oriente (China y Japón), pero también sirios, griegos, romanos…</a:t>
            </a:r>
          </a:p>
        </p:txBody>
      </p:sp>
      <p:pic>
        <p:nvPicPr>
          <p:cNvPr id="4" name="Imagen 3" descr="https://upload.wikimedia.org/wikipedia/commons/thumb/e/ea/Boulier1.JPG/300px-Boulier1.JPG">
            <a:extLst>
              <a:ext uri="{FF2B5EF4-FFF2-40B4-BE49-F238E27FC236}">
                <a16:creationId xmlns:a16="http://schemas.microsoft.com/office/drawing/2014/main" id="{C3C8AAA0-B5EA-4D08-8E10-3A07FBBEBE28}"/>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819150"/>
            <a:ext cx="1981200" cy="1485900"/>
          </a:xfrm>
          <a:prstGeom prst="rect">
            <a:avLst/>
          </a:prstGeom>
          <a:noFill/>
          <a:ln>
            <a:noFill/>
          </a:ln>
        </p:spPr>
      </p:pic>
      <p:pic>
        <p:nvPicPr>
          <p:cNvPr id="5" name="Imagen 4" descr="https://upload.wikimedia.org/wikipedia/commons/thumb/b/b5/RomanAbacusRecon.jpg/220px-RomanAbacusRecon.jpg">
            <a:extLst>
              <a:ext uri="{FF2B5EF4-FFF2-40B4-BE49-F238E27FC236}">
                <a16:creationId xmlns:a16="http://schemas.microsoft.com/office/drawing/2014/main" id="{4DDAD612-2F12-4600-B235-13575295AE2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04800"/>
            <a:ext cx="2097405" cy="1670050"/>
          </a:xfrm>
          <a:prstGeom prst="rect">
            <a:avLst/>
          </a:prstGeom>
          <a:noFill/>
          <a:ln>
            <a:noFill/>
          </a:ln>
        </p:spPr>
      </p:pic>
      <p:pic>
        <p:nvPicPr>
          <p:cNvPr id="6" name="Imagen 5" descr="Rechentisch.png">
            <a:extLst>
              <a:ext uri="{FF2B5EF4-FFF2-40B4-BE49-F238E27FC236}">
                <a16:creationId xmlns:a16="http://schemas.microsoft.com/office/drawing/2014/main" id="{80791BBB-21B1-4126-9A40-A46D22CE66E9}"/>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0" y="4980929"/>
            <a:ext cx="2850382" cy="1875395"/>
          </a:xfrm>
          <a:prstGeom prst="rect">
            <a:avLst/>
          </a:prstGeom>
          <a:noFill/>
          <a:ln>
            <a:noFill/>
          </a:ln>
        </p:spPr>
      </p:pic>
    </p:spTree>
    <p:extLst>
      <p:ext uri="{BB962C8B-B14F-4D97-AF65-F5344CB8AC3E}">
        <p14:creationId xmlns:p14="http://schemas.microsoft.com/office/powerpoint/2010/main" val="1614875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7092-1C75-44F2-BA0B-8A4620E400CE}"/>
              </a:ext>
            </a:extLst>
          </p:cNvPr>
          <p:cNvSpPr>
            <a:spLocks noGrp="1"/>
          </p:cNvSpPr>
          <p:nvPr>
            <p:ph type="title"/>
          </p:nvPr>
        </p:nvSpPr>
        <p:spPr/>
        <p:txBody>
          <a:bodyPr/>
          <a:lstStyle/>
          <a:p>
            <a:r>
              <a:rPr lang="es-DO" dirty="0"/>
              <a:t>Psicología como rama de la filosofía (Hasta S. XVII)</a:t>
            </a:r>
          </a:p>
        </p:txBody>
      </p:sp>
      <p:sp>
        <p:nvSpPr>
          <p:cNvPr id="3" name="Marcador de contenido 2">
            <a:extLst>
              <a:ext uri="{FF2B5EF4-FFF2-40B4-BE49-F238E27FC236}">
                <a16:creationId xmlns:a16="http://schemas.microsoft.com/office/drawing/2014/main" id="{8464B6AE-942F-4DA9-859C-98CA74873DF4}"/>
              </a:ext>
            </a:extLst>
          </p:cNvPr>
          <p:cNvSpPr>
            <a:spLocks noGrp="1"/>
          </p:cNvSpPr>
          <p:nvPr>
            <p:ph idx="1"/>
          </p:nvPr>
        </p:nvSpPr>
        <p:spPr>
          <a:xfrm>
            <a:off x="457200" y="1600200"/>
            <a:ext cx="4495800" cy="4876800"/>
          </a:xfrm>
        </p:spPr>
        <p:txBody>
          <a:bodyPr>
            <a:normAutofit fontScale="70000" lnSpcReduction="20000"/>
          </a:bodyPr>
          <a:lstStyle/>
          <a:p>
            <a:r>
              <a:rPr lang="es-DO" dirty="0"/>
              <a:t>Época cuando la psicología evita la instrumentación para la medición de las características psicológicas</a:t>
            </a:r>
          </a:p>
          <a:p>
            <a:r>
              <a:rPr lang="es-DO" dirty="0"/>
              <a:t>La fisiognomía pretende determinar el carácter de la persona a través de la observación de los rasgos faciales, pero usa criterios, algunos de los cuales se parecen peligrosamente a la quiromancia o la astrología</a:t>
            </a:r>
          </a:p>
          <a:p>
            <a:r>
              <a:rPr lang="es-DO" dirty="0"/>
              <a:t>Los estudios de Lombroso sobre el criminal nato (genéticamente predeterminado) son un ejemplo de “precariedad del uso del método científico”</a:t>
            </a:r>
          </a:p>
          <a:p>
            <a:endParaRPr lang="es-DO" dirty="0"/>
          </a:p>
        </p:txBody>
      </p:sp>
      <p:pic>
        <p:nvPicPr>
          <p:cNvPr id="4" name="Imagen 3" descr="https://upload.wikimedia.org/wikipedia/commons/thumb/a/a6/Physiognomy.jpg/350px-Physiognomy.jpg">
            <a:extLst>
              <a:ext uri="{FF2B5EF4-FFF2-40B4-BE49-F238E27FC236}">
                <a16:creationId xmlns:a16="http://schemas.microsoft.com/office/drawing/2014/main" id="{4177AA28-4D9D-44BE-ADB1-08A947EDAD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043305"/>
            <a:ext cx="3329305" cy="2385695"/>
          </a:xfrm>
          <a:prstGeom prst="rect">
            <a:avLst/>
          </a:prstGeom>
          <a:noFill/>
          <a:ln>
            <a:noFill/>
          </a:ln>
        </p:spPr>
      </p:pic>
      <p:pic>
        <p:nvPicPr>
          <p:cNvPr id="5" name="Imagen 4">
            <a:extLst>
              <a:ext uri="{FF2B5EF4-FFF2-40B4-BE49-F238E27FC236}">
                <a16:creationId xmlns:a16="http://schemas.microsoft.com/office/drawing/2014/main" id="{DBE2FEBF-6AB4-4670-8FCC-9A815000265B}"/>
              </a:ext>
            </a:extLst>
          </p:cNvPr>
          <p:cNvPicPr/>
          <p:nvPr/>
        </p:nvPicPr>
        <p:blipFill>
          <a:blip r:embed="rId3"/>
          <a:stretch>
            <a:fillRect/>
          </a:stretch>
        </p:blipFill>
        <p:spPr>
          <a:xfrm>
            <a:off x="6553200" y="3683509"/>
            <a:ext cx="1729423" cy="2308991"/>
          </a:xfrm>
          <a:prstGeom prst="rect">
            <a:avLst/>
          </a:prstGeom>
        </p:spPr>
      </p:pic>
    </p:spTree>
    <p:extLst>
      <p:ext uri="{BB962C8B-B14F-4D97-AF65-F5344CB8AC3E}">
        <p14:creationId xmlns:p14="http://schemas.microsoft.com/office/powerpoint/2010/main" val="3575564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7092-1C75-44F2-BA0B-8A4620E400CE}"/>
              </a:ext>
            </a:extLst>
          </p:cNvPr>
          <p:cNvSpPr>
            <a:spLocks noGrp="1"/>
          </p:cNvSpPr>
          <p:nvPr>
            <p:ph type="title"/>
          </p:nvPr>
        </p:nvSpPr>
        <p:spPr/>
        <p:txBody>
          <a:bodyPr>
            <a:normAutofit fontScale="90000"/>
          </a:bodyPr>
          <a:lstStyle/>
          <a:p>
            <a:r>
              <a:rPr lang="es-DO" dirty="0"/>
              <a:t>La Psicología científica y la psicometría: Instrumentación</a:t>
            </a:r>
          </a:p>
        </p:txBody>
      </p:sp>
      <p:sp>
        <p:nvSpPr>
          <p:cNvPr id="3" name="Marcador de contenido 2">
            <a:extLst>
              <a:ext uri="{FF2B5EF4-FFF2-40B4-BE49-F238E27FC236}">
                <a16:creationId xmlns:a16="http://schemas.microsoft.com/office/drawing/2014/main" id="{8464B6AE-942F-4DA9-859C-98CA74873DF4}"/>
              </a:ext>
            </a:extLst>
          </p:cNvPr>
          <p:cNvSpPr>
            <a:spLocks noGrp="1"/>
          </p:cNvSpPr>
          <p:nvPr>
            <p:ph idx="1"/>
          </p:nvPr>
        </p:nvSpPr>
        <p:spPr>
          <a:xfrm>
            <a:off x="457200" y="1600200"/>
            <a:ext cx="8229600" cy="4525963"/>
          </a:xfrm>
        </p:spPr>
        <p:txBody>
          <a:bodyPr>
            <a:normAutofit fontScale="92500" lnSpcReduction="20000"/>
          </a:bodyPr>
          <a:lstStyle/>
          <a:p>
            <a:r>
              <a:rPr lang="es-DO" dirty="0"/>
              <a:t>Difícil pensar en avance de la psicometría y la psicología científica, sin el recurso de unos instrumentos específicos</a:t>
            </a:r>
          </a:p>
          <a:p>
            <a:r>
              <a:rPr lang="es-DO" dirty="0"/>
              <a:t>Se requiere apoyo para la elaboración de cálculos complejos, como cálculo de parámetros (media, desviación típica, error de la media, probabilidad) y los procedimientos inferenciales avanzados (regresión, correlación, análisis factorial y sus derivados).</a:t>
            </a:r>
          </a:p>
          <a:p>
            <a:r>
              <a:rPr lang="es-DO" dirty="0"/>
              <a:t>Revisemos algunos de los más auxiliares más significativos</a:t>
            </a:r>
          </a:p>
        </p:txBody>
      </p:sp>
    </p:spTree>
    <p:extLst>
      <p:ext uri="{BB962C8B-B14F-4D97-AF65-F5344CB8AC3E}">
        <p14:creationId xmlns:p14="http://schemas.microsoft.com/office/powerpoint/2010/main" val="3492557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7092-1C75-44F2-BA0B-8A4620E400CE}"/>
              </a:ext>
            </a:extLst>
          </p:cNvPr>
          <p:cNvSpPr>
            <a:spLocks noGrp="1"/>
          </p:cNvSpPr>
          <p:nvPr>
            <p:ph type="title"/>
          </p:nvPr>
        </p:nvSpPr>
        <p:spPr/>
        <p:txBody>
          <a:bodyPr>
            <a:normAutofit fontScale="90000"/>
          </a:bodyPr>
          <a:lstStyle/>
          <a:p>
            <a:r>
              <a:rPr lang="es-DO" dirty="0"/>
              <a:t>La Psicología científica y la psicometría: Instrumentación</a:t>
            </a:r>
          </a:p>
        </p:txBody>
      </p:sp>
      <p:sp>
        <p:nvSpPr>
          <p:cNvPr id="3" name="Marcador de contenido 2">
            <a:extLst>
              <a:ext uri="{FF2B5EF4-FFF2-40B4-BE49-F238E27FC236}">
                <a16:creationId xmlns:a16="http://schemas.microsoft.com/office/drawing/2014/main" id="{8464B6AE-942F-4DA9-859C-98CA74873DF4}"/>
              </a:ext>
            </a:extLst>
          </p:cNvPr>
          <p:cNvSpPr>
            <a:spLocks noGrp="1"/>
          </p:cNvSpPr>
          <p:nvPr>
            <p:ph idx="1"/>
          </p:nvPr>
        </p:nvSpPr>
        <p:spPr>
          <a:xfrm>
            <a:off x="457200" y="1066800"/>
            <a:ext cx="6248400" cy="1828800"/>
          </a:xfrm>
        </p:spPr>
        <p:txBody>
          <a:bodyPr>
            <a:normAutofit fontScale="62500" lnSpcReduction="20000"/>
          </a:bodyPr>
          <a:lstStyle/>
          <a:p>
            <a:r>
              <a:rPr lang="es-DO" dirty="0"/>
              <a:t>Regla de cálculo</a:t>
            </a:r>
          </a:p>
          <a:p>
            <a:pPr lvl="1"/>
            <a:r>
              <a:rPr lang="es-DO" dirty="0"/>
              <a:t>William Oughtred inventa la regla de cálculo en 1622</a:t>
            </a:r>
          </a:p>
          <a:p>
            <a:pPr lvl="1"/>
            <a:endParaRPr lang="es-DO" dirty="0"/>
          </a:p>
          <a:p>
            <a:pPr lvl="1"/>
            <a:r>
              <a:rPr lang="es-DO" dirty="0"/>
              <a:t>La regla de cálculo “muere” a mediados del siglo XX (1972), con la aparición de las calculadoras digitales y las computadoras</a:t>
            </a:r>
          </a:p>
        </p:txBody>
      </p:sp>
      <p:pic>
        <p:nvPicPr>
          <p:cNvPr id="4" name="Imagen 3" descr="Keuffel_&amp;_Esser_Model_1742,_Fuller_Spiral_Slide_Rule_-_MIT_Slide_Rule_Collection_-_DSC03575">
            <a:extLst>
              <a:ext uri="{FF2B5EF4-FFF2-40B4-BE49-F238E27FC236}">
                <a16:creationId xmlns:a16="http://schemas.microsoft.com/office/drawing/2014/main" id="{B78DC3F9-43C9-44A6-A9BF-173D51544B2D}"/>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12333" y="986998"/>
            <a:ext cx="1081035" cy="1622129"/>
          </a:xfrm>
          <a:prstGeom prst="rect">
            <a:avLst/>
          </a:prstGeom>
          <a:noFill/>
          <a:ln>
            <a:noFill/>
          </a:ln>
        </p:spPr>
      </p:pic>
      <p:pic>
        <p:nvPicPr>
          <p:cNvPr id="5" name="Imagen 4">
            <a:extLst>
              <a:ext uri="{FF2B5EF4-FFF2-40B4-BE49-F238E27FC236}">
                <a16:creationId xmlns:a16="http://schemas.microsoft.com/office/drawing/2014/main" id="{B45CC6A0-959B-4875-8C44-B96FBE9187B9}"/>
              </a:ext>
            </a:extLst>
          </p:cNvPr>
          <p:cNvPicPr/>
          <p:nvPr/>
        </p:nvPicPr>
        <p:blipFill>
          <a:blip r:embed="rId3"/>
          <a:stretch>
            <a:fillRect/>
          </a:stretch>
        </p:blipFill>
        <p:spPr>
          <a:xfrm>
            <a:off x="685800" y="2661581"/>
            <a:ext cx="1124376" cy="1267460"/>
          </a:xfrm>
          <a:prstGeom prst="rect">
            <a:avLst/>
          </a:prstGeom>
        </p:spPr>
      </p:pic>
      <p:pic>
        <p:nvPicPr>
          <p:cNvPr id="6" name="Imagen 5" descr="The_Description_and_Use_of_the_Instrument_called_the_Double_Scale_of_Proportion,_by_Seth_Partridge_-_MIT_Slide_Rule_Collection_-_DSC03685">
            <a:extLst>
              <a:ext uri="{FF2B5EF4-FFF2-40B4-BE49-F238E27FC236}">
                <a16:creationId xmlns:a16="http://schemas.microsoft.com/office/drawing/2014/main" id="{152C7F5E-A10A-4427-8621-2AD56B87DCA1}"/>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4668" y="2641703"/>
            <a:ext cx="1496367" cy="2319369"/>
          </a:xfrm>
          <a:prstGeom prst="rect">
            <a:avLst/>
          </a:prstGeom>
          <a:noFill/>
          <a:ln>
            <a:noFill/>
          </a:ln>
        </p:spPr>
      </p:pic>
      <p:pic>
        <p:nvPicPr>
          <p:cNvPr id="8" name="Imagen 7">
            <a:extLst>
              <a:ext uri="{FF2B5EF4-FFF2-40B4-BE49-F238E27FC236}">
                <a16:creationId xmlns:a16="http://schemas.microsoft.com/office/drawing/2014/main" id="{CB0BDD34-0153-4908-9884-59CDBB478053}"/>
              </a:ext>
            </a:extLst>
          </p:cNvPr>
          <p:cNvPicPr>
            <a:picLocks noChangeAspect="1"/>
          </p:cNvPicPr>
          <p:nvPr/>
        </p:nvPicPr>
        <p:blipFill>
          <a:blip r:embed="rId5"/>
          <a:stretch>
            <a:fillRect/>
          </a:stretch>
        </p:blipFill>
        <p:spPr>
          <a:xfrm>
            <a:off x="1607242" y="3946645"/>
            <a:ext cx="4810163" cy="2464000"/>
          </a:xfrm>
          <a:prstGeom prst="rect">
            <a:avLst/>
          </a:prstGeom>
        </p:spPr>
      </p:pic>
      <p:sp>
        <p:nvSpPr>
          <p:cNvPr id="9" name="Rectángulo 8">
            <a:extLst>
              <a:ext uri="{FF2B5EF4-FFF2-40B4-BE49-F238E27FC236}">
                <a16:creationId xmlns:a16="http://schemas.microsoft.com/office/drawing/2014/main" id="{33B54659-EBEB-4F2E-BE50-87CAE6F6165D}"/>
              </a:ext>
            </a:extLst>
          </p:cNvPr>
          <p:cNvSpPr/>
          <p:nvPr/>
        </p:nvSpPr>
        <p:spPr>
          <a:xfrm>
            <a:off x="2038776" y="2882192"/>
            <a:ext cx="4572000" cy="523220"/>
          </a:xfrm>
          <a:prstGeom prst="rect">
            <a:avLst/>
          </a:prstGeom>
        </p:spPr>
        <p:txBody>
          <a:bodyPr>
            <a:spAutoFit/>
          </a:bodyPr>
          <a:lstStyle/>
          <a:p>
            <a:r>
              <a:rPr lang="es-DO" sz="1400" dirty="0">
                <a:latin typeface="Calibri" panose="020F0502020204030204" pitchFamily="34" charset="0"/>
                <a:ea typeface="Times New Roman" panose="02020603050405020304" pitchFamily="18" charset="0"/>
                <a:cs typeface="Times New Roman" panose="02020603050405020304" pitchFamily="18" charset="0"/>
              </a:rPr>
              <a:t>HP 35, febrero 1972: Calculadora científica, considerada la “asesina” de la regla de cálculo.</a:t>
            </a:r>
            <a:endParaRPr lang="es-DO" sz="1400" dirty="0"/>
          </a:p>
        </p:txBody>
      </p:sp>
    </p:spTree>
    <p:extLst>
      <p:ext uri="{BB962C8B-B14F-4D97-AF65-F5344CB8AC3E}">
        <p14:creationId xmlns:p14="http://schemas.microsoft.com/office/powerpoint/2010/main" val="1750303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7092-1C75-44F2-BA0B-8A4620E400CE}"/>
              </a:ext>
            </a:extLst>
          </p:cNvPr>
          <p:cNvSpPr>
            <a:spLocks noGrp="1"/>
          </p:cNvSpPr>
          <p:nvPr>
            <p:ph type="title"/>
          </p:nvPr>
        </p:nvSpPr>
        <p:spPr/>
        <p:txBody>
          <a:bodyPr>
            <a:normAutofit fontScale="90000"/>
          </a:bodyPr>
          <a:lstStyle/>
          <a:p>
            <a:r>
              <a:rPr lang="es-DO" dirty="0"/>
              <a:t>La Psicología científica y la psicometría: Instrumentación</a:t>
            </a:r>
          </a:p>
        </p:txBody>
      </p:sp>
      <p:sp>
        <p:nvSpPr>
          <p:cNvPr id="10" name="Marcador de contenido 9">
            <a:extLst>
              <a:ext uri="{FF2B5EF4-FFF2-40B4-BE49-F238E27FC236}">
                <a16:creationId xmlns:a16="http://schemas.microsoft.com/office/drawing/2014/main" id="{4E079C70-5CBD-4142-80BD-BD926057E215}"/>
              </a:ext>
            </a:extLst>
          </p:cNvPr>
          <p:cNvSpPr>
            <a:spLocks noGrp="1"/>
          </p:cNvSpPr>
          <p:nvPr>
            <p:ph idx="1"/>
          </p:nvPr>
        </p:nvSpPr>
        <p:spPr>
          <a:xfrm>
            <a:off x="436180" y="990600"/>
            <a:ext cx="6498020" cy="4525963"/>
          </a:xfrm>
        </p:spPr>
        <p:txBody>
          <a:bodyPr>
            <a:normAutofit fontScale="77500" lnSpcReduction="20000"/>
          </a:bodyPr>
          <a:lstStyle/>
          <a:p>
            <a:r>
              <a:rPr lang="es-DO" dirty="0"/>
              <a:t>Sumadoras mecánicas y eléctricas</a:t>
            </a:r>
          </a:p>
          <a:p>
            <a:pPr lvl="1"/>
            <a:r>
              <a:rPr lang="es-DO" dirty="0"/>
              <a:t>1642, el filósofo y científico francés Pascal inventó la primera calculadora mecánica, o “Pascalina”</a:t>
            </a:r>
          </a:p>
          <a:p>
            <a:pPr lvl="1"/>
            <a:endParaRPr lang="es-DO" dirty="0"/>
          </a:p>
          <a:p>
            <a:pPr lvl="1"/>
            <a:r>
              <a:rPr lang="es-DO" dirty="0"/>
              <a:t>Desde finales del siglo XIX aparecen sistemas mecánicos ingeniosos para realizar operaciones matemáticas y hasta matriciales, como el Aritmómetro </a:t>
            </a:r>
            <a:r>
              <a:rPr lang="es-DO" dirty="0" err="1"/>
              <a:t>Venuve</a:t>
            </a:r>
            <a:r>
              <a:rPr lang="es-DO" dirty="0"/>
              <a:t> Payen</a:t>
            </a:r>
          </a:p>
          <a:p>
            <a:pPr lvl="1"/>
            <a:endParaRPr lang="es-DO" dirty="0"/>
          </a:p>
          <a:p>
            <a:pPr lvl="1"/>
            <a:r>
              <a:rPr lang="es-DO" dirty="0"/>
              <a:t>Calculadora Burroughs, fabricada en 1900. La primera calculadora del mundo que consiguió con éxito desarrollar un sistema para imprimir los resultados. Es de gran tamaño y peso (más de 25 kilos). Tiene paredes de cristal</a:t>
            </a:r>
          </a:p>
        </p:txBody>
      </p:sp>
      <p:pic>
        <p:nvPicPr>
          <p:cNvPr id="11" name="Imagen 10" descr="https://upload.wikimedia.org/wikipedia/commons/thumb/8/80/Arts_et_Metiers_Pascaline_dsc03869.jpg/300px-Arts_et_Metiers_Pascaline_dsc03869.jpg">
            <a:extLst>
              <a:ext uri="{FF2B5EF4-FFF2-40B4-BE49-F238E27FC236}">
                <a16:creationId xmlns:a16="http://schemas.microsoft.com/office/drawing/2014/main" id="{0C0E6497-1B10-47AB-985E-85BBFF70F8B9}"/>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34200" y="990600"/>
            <a:ext cx="2096871" cy="1143000"/>
          </a:xfrm>
          <a:prstGeom prst="rect">
            <a:avLst/>
          </a:prstGeom>
          <a:noFill/>
          <a:ln>
            <a:noFill/>
          </a:ln>
        </p:spPr>
      </p:pic>
      <p:pic>
        <p:nvPicPr>
          <p:cNvPr id="12" name="Imagen 11" descr="https://www.antiguedadestecnicas.com/fotos/Arithmometer_Veuve_Payen.jpg">
            <a:extLst>
              <a:ext uri="{FF2B5EF4-FFF2-40B4-BE49-F238E27FC236}">
                <a16:creationId xmlns:a16="http://schemas.microsoft.com/office/drawing/2014/main" id="{4BD54F78-CD51-40FD-9753-DF3C0E84634B}"/>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2332055"/>
            <a:ext cx="2096871" cy="1782089"/>
          </a:xfrm>
          <a:prstGeom prst="rect">
            <a:avLst/>
          </a:prstGeom>
          <a:noFill/>
          <a:ln>
            <a:noFill/>
          </a:ln>
        </p:spPr>
      </p:pic>
      <p:pic>
        <p:nvPicPr>
          <p:cNvPr id="13" name="Imagen 12">
            <a:extLst>
              <a:ext uri="{FF2B5EF4-FFF2-40B4-BE49-F238E27FC236}">
                <a16:creationId xmlns:a16="http://schemas.microsoft.com/office/drawing/2014/main" id="{9A046775-5314-4815-841D-1CC698A61191}"/>
              </a:ext>
            </a:extLst>
          </p:cNvPr>
          <p:cNvPicPr>
            <a:picLocks noChangeAspect="1"/>
          </p:cNvPicPr>
          <p:nvPr/>
        </p:nvPicPr>
        <p:blipFill>
          <a:blip r:embed="rId4"/>
          <a:stretch>
            <a:fillRect/>
          </a:stretch>
        </p:blipFill>
        <p:spPr>
          <a:xfrm>
            <a:off x="6934199" y="4257630"/>
            <a:ext cx="2096871" cy="2243543"/>
          </a:xfrm>
          <a:prstGeom prst="rect">
            <a:avLst/>
          </a:prstGeom>
        </p:spPr>
      </p:pic>
    </p:spTree>
    <p:extLst>
      <p:ext uri="{BB962C8B-B14F-4D97-AF65-F5344CB8AC3E}">
        <p14:creationId xmlns:p14="http://schemas.microsoft.com/office/powerpoint/2010/main" val="2047340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7092-1C75-44F2-BA0B-8A4620E400CE}"/>
              </a:ext>
            </a:extLst>
          </p:cNvPr>
          <p:cNvSpPr>
            <a:spLocks noGrp="1"/>
          </p:cNvSpPr>
          <p:nvPr>
            <p:ph type="title"/>
          </p:nvPr>
        </p:nvSpPr>
        <p:spPr/>
        <p:txBody>
          <a:bodyPr>
            <a:normAutofit fontScale="90000"/>
          </a:bodyPr>
          <a:lstStyle/>
          <a:p>
            <a:r>
              <a:rPr lang="es-DO" dirty="0"/>
              <a:t>La Psicología científica y la psicometría: Instrumentación</a:t>
            </a:r>
          </a:p>
        </p:txBody>
      </p:sp>
      <p:sp>
        <p:nvSpPr>
          <p:cNvPr id="3" name="Marcador de contenido 2">
            <a:extLst>
              <a:ext uri="{FF2B5EF4-FFF2-40B4-BE49-F238E27FC236}">
                <a16:creationId xmlns:a16="http://schemas.microsoft.com/office/drawing/2014/main" id="{8464B6AE-942F-4DA9-859C-98CA74873DF4}"/>
              </a:ext>
            </a:extLst>
          </p:cNvPr>
          <p:cNvSpPr>
            <a:spLocks noGrp="1"/>
          </p:cNvSpPr>
          <p:nvPr>
            <p:ph idx="1"/>
          </p:nvPr>
        </p:nvSpPr>
        <p:spPr>
          <a:xfrm>
            <a:off x="533400" y="990600"/>
            <a:ext cx="8305800" cy="990600"/>
          </a:xfrm>
        </p:spPr>
        <p:txBody>
          <a:bodyPr>
            <a:normAutofit/>
          </a:bodyPr>
          <a:lstStyle/>
          <a:p>
            <a:r>
              <a:rPr lang="es-DO" dirty="0"/>
              <a:t>Otros instrumentos de inicios del siglo XX</a:t>
            </a:r>
          </a:p>
        </p:txBody>
      </p:sp>
      <p:sp>
        <p:nvSpPr>
          <p:cNvPr id="4" name="Rectangle 2">
            <a:extLst>
              <a:ext uri="{FF2B5EF4-FFF2-40B4-BE49-F238E27FC236}">
                <a16:creationId xmlns:a16="http://schemas.microsoft.com/office/drawing/2014/main" id="{9ADF62DA-EFE3-4D3B-9C4D-4F696FD49F68}"/>
              </a:ext>
            </a:extLst>
          </p:cNvPr>
          <p:cNvSpPr>
            <a:spLocks noChangeArrowheads="1"/>
          </p:cNvSpPr>
          <p:nvPr/>
        </p:nvSpPr>
        <p:spPr bwMode="auto">
          <a:xfrm>
            <a:off x="685800"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DO"/>
          </a:p>
        </p:txBody>
      </p:sp>
      <p:pic>
        <p:nvPicPr>
          <p:cNvPr id="7169" name="Imagen 33" descr="https://www.antiguedadestecnicas.com/fotos/ind/MC-C-407-ind.jpg">
            <a:extLst>
              <a:ext uri="{FF2B5EF4-FFF2-40B4-BE49-F238E27FC236}">
                <a16:creationId xmlns:a16="http://schemas.microsoft.com/office/drawing/2014/main" id="{5F48EAE5-CEAC-4870-BFA4-1ED84909747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1676400"/>
            <a:ext cx="1247775"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1487BEC-161B-44B0-80D3-6983DD247C80}"/>
              </a:ext>
            </a:extLst>
          </p:cNvPr>
          <p:cNvSpPr>
            <a:spLocks noChangeArrowheads="1"/>
          </p:cNvSpPr>
          <p:nvPr/>
        </p:nvSpPr>
        <p:spPr bwMode="auto">
          <a:xfrm>
            <a:off x="514224" y="3105150"/>
            <a:ext cx="17313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DO" altLang="es-DO"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Calculadora Curta (1903)</a:t>
            </a:r>
            <a:endParaRPr kumimoji="0" lang="es-DO" altLang="es-DO" sz="1800" b="0" i="0" u="none" strike="noStrike" cap="none" normalizeH="0" baseline="0" dirty="0">
              <a:ln>
                <a:noFill/>
              </a:ln>
              <a:solidFill>
                <a:schemeClr val="tx1"/>
              </a:solidFill>
              <a:effectLst/>
              <a:latin typeface="Arial" panose="020B0604020202020204" pitchFamily="34" charset="0"/>
            </a:endParaRPr>
          </a:p>
        </p:txBody>
      </p:sp>
      <p:pic>
        <p:nvPicPr>
          <p:cNvPr id="7" name="Imagen 6" descr="https://www.antiguedadestecnicas.com/fotos/ind/MC-B-635-ind.jpg">
            <a:extLst>
              <a:ext uri="{FF2B5EF4-FFF2-40B4-BE49-F238E27FC236}">
                <a16:creationId xmlns:a16="http://schemas.microsoft.com/office/drawing/2014/main" id="{3EADBD05-64EB-489B-B51B-A0AA7FB72D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88985" y="1676400"/>
            <a:ext cx="1883015" cy="1307417"/>
          </a:xfrm>
          <a:prstGeom prst="rect">
            <a:avLst/>
          </a:prstGeom>
          <a:noFill/>
          <a:ln>
            <a:noFill/>
          </a:ln>
        </p:spPr>
      </p:pic>
      <p:sp>
        <p:nvSpPr>
          <p:cNvPr id="6" name="Rectángulo 5">
            <a:extLst>
              <a:ext uri="{FF2B5EF4-FFF2-40B4-BE49-F238E27FC236}">
                <a16:creationId xmlns:a16="http://schemas.microsoft.com/office/drawing/2014/main" id="{60F2F1B4-A7C3-4ED4-853A-E0CEE6C058D8}"/>
              </a:ext>
            </a:extLst>
          </p:cNvPr>
          <p:cNvSpPr/>
          <p:nvPr/>
        </p:nvSpPr>
        <p:spPr>
          <a:xfrm>
            <a:off x="2379957" y="3093133"/>
            <a:ext cx="2501069" cy="276999"/>
          </a:xfrm>
          <a:prstGeom prst="rect">
            <a:avLst/>
          </a:prstGeom>
        </p:spPr>
        <p:txBody>
          <a:bodyPr wrap="none">
            <a:spAutoFit/>
          </a:bodyPr>
          <a:lstStyle/>
          <a:p>
            <a:r>
              <a:rPr lang="es-DO" sz="1200" dirty="0">
                <a:latin typeface="Calibri" panose="020F0502020204030204" pitchFamily="34" charset="0"/>
                <a:ea typeface="Times New Roman" panose="02020603050405020304" pitchFamily="18" charset="0"/>
                <a:cs typeface="Times New Roman" panose="02020603050405020304" pitchFamily="18" charset="0"/>
              </a:rPr>
              <a:t>Calculadora Hamann Manus B (1925)</a:t>
            </a:r>
            <a:endParaRPr lang="es-DO" sz="1200" dirty="0"/>
          </a:p>
        </p:txBody>
      </p:sp>
      <p:pic>
        <p:nvPicPr>
          <p:cNvPr id="9" name="Imagen 8" descr="https://www.antiguedadestecnicas.com/fotos/ind/MC-C-452-ind.jpg">
            <a:extLst>
              <a:ext uri="{FF2B5EF4-FFF2-40B4-BE49-F238E27FC236}">
                <a16:creationId xmlns:a16="http://schemas.microsoft.com/office/drawing/2014/main" id="{95BFB360-8FC3-4773-AB54-0C9215B155E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76400"/>
            <a:ext cx="1752600" cy="1307417"/>
          </a:xfrm>
          <a:prstGeom prst="rect">
            <a:avLst/>
          </a:prstGeom>
          <a:noFill/>
          <a:ln>
            <a:noFill/>
          </a:ln>
        </p:spPr>
      </p:pic>
      <p:sp>
        <p:nvSpPr>
          <p:cNvPr id="8" name="Rectángulo 7">
            <a:extLst>
              <a:ext uri="{FF2B5EF4-FFF2-40B4-BE49-F238E27FC236}">
                <a16:creationId xmlns:a16="http://schemas.microsoft.com/office/drawing/2014/main" id="{DE689EB4-8DBC-4027-83DB-B90F8DE661AD}"/>
              </a:ext>
            </a:extLst>
          </p:cNvPr>
          <p:cNvSpPr/>
          <p:nvPr/>
        </p:nvSpPr>
        <p:spPr>
          <a:xfrm>
            <a:off x="5257800" y="3026204"/>
            <a:ext cx="3200400" cy="646331"/>
          </a:xfrm>
          <a:prstGeom prst="rect">
            <a:avLst/>
          </a:prstGeom>
        </p:spPr>
        <p:txBody>
          <a:bodyPr wrap="square">
            <a:spAutoFit/>
          </a:bodyPr>
          <a:lstStyle/>
          <a:p>
            <a:r>
              <a:rPr lang="es-DO" sz="1200" dirty="0">
                <a:latin typeface="Calibri" panose="020F0502020204030204" pitchFamily="34" charset="0"/>
                <a:ea typeface="Times New Roman" panose="02020603050405020304" pitchFamily="18" charset="0"/>
                <a:cs typeface="Times New Roman" panose="02020603050405020304" pitchFamily="18" charset="0"/>
              </a:rPr>
              <a:t>Calculadora </a:t>
            </a:r>
            <a:r>
              <a:rPr lang="es-DO" sz="1200" dirty="0" err="1">
                <a:latin typeface="Calibri" panose="020F0502020204030204" pitchFamily="34" charset="0"/>
                <a:ea typeface="Times New Roman" panose="02020603050405020304" pitchFamily="18" charset="0"/>
                <a:cs typeface="Times New Roman" panose="02020603050405020304" pitchFamily="18" charset="0"/>
              </a:rPr>
              <a:t>Brunsviga</a:t>
            </a:r>
            <a:r>
              <a:rPr lang="es-DO" sz="1200" dirty="0">
                <a:latin typeface="Calibri" panose="020F0502020204030204" pitchFamily="34" charset="0"/>
                <a:ea typeface="Times New Roman" panose="02020603050405020304" pitchFamily="18" charset="0"/>
                <a:cs typeface="Times New Roman" panose="02020603050405020304" pitchFamily="18" charset="0"/>
              </a:rPr>
              <a:t> </a:t>
            </a:r>
            <a:r>
              <a:rPr lang="es-DO" sz="1200" dirty="0" err="1">
                <a:latin typeface="Calibri" panose="020F0502020204030204" pitchFamily="34" charset="0"/>
                <a:ea typeface="Times New Roman" panose="02020603050405020304" pitchFamily="18" charset="0"/>
                <a:cs typeface="Times New Roman" panose="02020603050405020304" pitchFamily="18" charset="0"/>
              </a:rPr>
              <a:t>Doppel</a:t>
            </a:r>
            <a:r>
              <a:rPr lang="es-DO" sz="1200" dirty="0">
                <a:latin typeface="Calibri" panose="020F0502020204030204" pitchFamily="34" charset="0"/>
                <a:ea typeface="Times New Roman" panose="02020603050405020304" pitchFamily="18" charset="0"/>
                <a:cs typeface="Times New Roman" panose="02020603050405020304" pitchFamily="18" charset="0"/>
              </a:rPr>
              <a:t> 13Z, Circa 1935, con sistema para instalar matrices de datos (sistema E-</a:t>
            </a:r>
            <a:r>
              <a:rPr lang="es-DO" sz="1200" dirty="0" err="1">
                <a:latin typeface="Calibri" panose="020F0502020204030204" pitchFamily="34" charset="0"/>
                <a:ea typeface="Times New Roman" panose="02020603050405020304" pitchFamily="18" charset="0"/>
                <a:cs typeface="Times New Roman" panose="02020603050405020304" pitchFamily="18" charset="0"/>
              </a:rPr>
              <a:t>Pl</a:t>
            </a:r>
            <a:r>
              <a:rPr lang="es-DO" sz="1200" dirty="0">
                <a:latin typeface="Calibri" panose="020F0502020204030204" pitchFamily="34" charset="0"/>
                <a:ea typeface="Times New Roman" panose="02020603050405020304" pitchFamily="18" charset="0"/>
                <a:cs typeface="Times New Roman" panose="02020603050405020304" pitchFamily="18" charset="0"/>
              </a:rPr>
              <a:t>)</a:t>
            </a:r>
            <a:endParaRPr lang="es-DO" dirty="0"/>
          </a:p>
        </p:txBody>
      </p:sp>
      <p:pic>
        <p:nvPicPr>
          <p:cNvPr id="11" name="Imagen 10">
            <a:extLst>
              <a:ext uri="{FF2B5EF4-FFF2-40B4-BE49-F238E27FC236}">
                <a16:creationId xmlns:a16="http://schemas.microsoft.com/office/drawing/2014/main" id="{01851FA1-BA68-4A25-998E-0C2B8F0BCFDC}"/>
              </a:ext>
            </a:extLst>
          </p:cNvPr>
          <p:cNvPicPr/>
          <p:nvPr/>
        </p:nvPicPr>
        <p:blipFill>
          <a:blip r:embed="rId5"/>
          <a:stretch>
            <a:fillRect/>
          </a:stretch>
        </p:blipFill>
        <p:spPr>
          <a:xfrm>
            <a:off x="257629" y="4105386"/>
            <a:ext cx="2154912" cy="1607896"/>
          </a:xfrm>
          <a:prstGeom prst="rect">
            <a:avLst/>
          </a:prstGeom>
        </p:spPr>
      </p:pic>
      <p:pic>
        <p:nvPicPr>
          <p:cNvPr id="12" name="Imagen 11" descr="https://www.antiguedadestecnicas.com/fotos/ind/MC-J-812-ind.jpg">
            <a:extLst>
              <a:ext uri="{FF2B5EF4-FFF2-40B4-BE49-F238E27FC236}">
                <a16:creationId xmlns:a16="http://schemas.microsoft.com/office/drawing/2014/main" id="{7CC7DA96-7EBC-4EB1-B8BE-537D1A2620F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04881" y="4111625"/>
            <a:ext cx="2176145" cy="1450975"/>
          </a:xfrm>
          <a:prstGeom prst="rect">
            <a:avLst/>
          </a:prstGeom>
          <a:noFill/>
          <a:ln>
            <a:noFill/>
          </a:ln>
        </p:spPr>
      </p:pic>
      <p:sp>
        <p:nvSpPr>
          <p:cNvPr id="10" name="Rectángulo 9">
            <a:extLst>
              <a:ext uri="{FF2B5EF4-FFF2-40B4-BE49-F238E27FC236}">
                <a16:creationId xmlns:a16="http://schemas.microsoft.com/office/drawing/2014/main" id="{DFC73D1C-CDFB-44FD-81D5-8E3BC67B3144}"/>
              </a:ext>
            </a:extLst>
          </p:cNvPr>
          <p:cNvSpPr/>
          <p:nvPr/>
        </p:nvSpPr>
        <p:spPr>
          <a:xfrm>
            <a:off x="5173366" y="4117236"/>
            <a:ext cx="3361777" cy="1200329"/>
          </a:xfrm>
          <a:prstGeom prst="rect">
            <a:avLst/>
          </a:prstGeom>
        </p:spPr>
        <p:txBody>
          <a:bodyPr wrap="square">
            <a:spAutoFit/>
          </a:bodyPr>
          <a:lstStyle/>
          <a:p>
            <a:r>
              <a:rPr lang="es-DO" sz="1200" dirty="0">
                <a:latin typeface="Calibri" panose="020F0502020204030204" pitchFamily="34" charset="0"/>
                <a:ea typeface="Times New Roman" panose="02020603050405020304" pitchFamily="18" charset="0"/>
                <a:cs typeface="Times New Roman" panose="02020603050405020304" pitchFamily="18" charset="0"/>
              </a:rPr>
              <a:t>Elegante calculadora eléctrica es un raro modelo, fabricado en Alemania en 1945 por la firma Mercedes. Se trata de una pieza muy especial: es una Mercedes-</a:t>
            </a:r>
            <a:r>
              <a:rPr lang="es-DO" sz="1200" dirty="0" err="1">
                <a:latin typeface="Calibri" panose="020F0502020204030204" pitchFamily="34" charset="0"/>
                <a:ea typeface="Times New Roman" panose="02020603050405020304" pitchFamily="18" charset="0"/>
                <a:cs typeface="Times New Roman" panose="02020603050405020304" pitchFamily="18" charset="0"/>
              </a:rPr>
              <a:t>Euklid</a:t>
            </a:r>
            <a:r>
              <a:rPr lang="es-DO" sz="1200" dirty="0">
                <a:latin typeface="Calibri" panose="020F0502020204030204" pitchFamily="34" charset="0"/>
                <a:ea typeface="Times New Roman" panose="02020603050405020304" pitchFamily="18" charset="0"/>
                <a:cs typeface="Times New Roman" panose="02020603050405020304" pitchFamily="18" charset="0"/>
              </a:rPr>
              <a:t> 30, una máquina que está considerada la primera calculadora eléctrica fabricada por la compañía</a:t>
            </a:r>
            <a:endParaRPr lang="es-DO" dirty="0"/>
          </a:p>
        </p:txBody>
      </p:sp>
    </p:spTree>
    <p:extLst>
      <p:ext uri="{BB962C8B-B14F-4D97-AF65-F5344CB8AC3E}">
        <p14:creationId xmlns:p14="http://schemas.microsoft.com/office/powerpoint/2010/main" val="2537592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92196-13C6-41EC-ABA7-BBBF5E906724}"/>
              </a:ext>
            </a:extLst>
          </p:cNvPr>
          <p:cNvSpPr>
            <a:spLocks noGrp="1"/>
          </p:cNvSpPr>
          <p:nvPr>
            <p:ph type="title"/>
          </p:nvPr>
        </p:nvSpPr>
        <p:spPr/>
        <p:txBody>
          <a:bodyPr/>
          <a:lstStyle/>
          <a:p>
            <a:r>
              <a:rPr lang="es-DO" dirty="0"/>
              <a:t>Computadorizar, computarizar o informatizar las pruebas psicológicas</a:t>
            </a:r>
          </a:p>
        </p:txBody>
      </p:sp>
      <p:sp>
        <p:nvSpPr>
          <p:cNvPr id="3" name="Marcador de texto 2">
            <a:extLst>
              <a:ext uri="{FF2B5EF4-FFF2-40B4-BE49-F238E27FC236}">
                <a16:creationId xmlns:a16="http://schemas.microsoft.com/office/drawing/2014/main" id="{DEB426E2-E96A-4054-8AAD-AF3E5A2300CB}"/>
              </a:ext>
            </a:extLst>
          </p:cNvPr>
          <p:cNvSpPr>
            <a:spLocks noGrp="1"/>
          </p:cNvSpPr>
          <p:nvPr>
            <p:ph type="body" idx="1"/>
          </p:nvPr>
        </p:nvSpPr>
        <p:spPr/>
        <p:txBody>
          <a:bodyPr/>
          <a:lstStyle/>
          <a:p>
            <a:r>
              <a:rPr lang="es-DO" dirty="0"/>
              <a:t>La historia del proceso</a:t>
            </a:r>
          </a:p>
        </p:txBody>
      </p:sp>
    </p:spTree>
    <p:extLst>
      <p:ext uri="{BB962C8B-B14F-4D97-AF65-F5344CB8AC3E}">
        <p14:creationId xmlns:p14="http://schemas.microsoft.com/office/powerpoint/2010/main" val="4061761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7092-1C75-44F2-BA0B-8A4620E400CE}"/>
              </a:ext>
            </a:extLst>
          </p:cNvPr>
          <p:cNvSpPr>
            <a:spLocks noGrp="1"/>
          </p:cNvSpPr>
          <p:nvPr>
            <p:ph type="title"/>
          </p:nvPr>
        </p:nvSpPr>
        <p:spPr>
          <a:xfrm>
            <a:off x="914400" y="76201"/>
            <a:ext cx="8403020" cy="685800"/>
          </a:xfrm>
        </p:spPr>
        <p:txBody>
          <a:bodyPr>
            <a:normAutofit fontScale="90000"/>
          </a:bodyPr>
          <a:lstStyle/>
          <a:p>
            <a:r>
              <a:rPr lang="es-DO" dirty="0"/>
              <a:t>La experiencia de “computadorizar” las pruebas psicológicas</a:t>
            </a:r>
          </a:p>
        </p:txBody>
      </p:sp>
      <p:sp>
        <p:nvSpPr>
          <p:cNvPr id="3" name="Marcador de contenido 2">
            <a:extLst>
              <a:ext uri="{FF2B5EF4-FFF2-40B4-BE49-F238E27FC236}">
                <a16:creationId xmlns:a16="http://schemas.microsoft.com/office/drawing/2014/main" id="{8464B6AE-942F-4DA9-859C-98CA74873DF4}"/>
              </a:ext>
            </a:extLst>
          </p:cNvPr>
          <p:cNvSpPr>
            <a:spLocks noGrp="1"/>
          </p:cNvSpPr>
          <p:nvPr>
            <p:ph idx="1"/>
          </p:nvPr>
        </p:nvSpPr>
        <p:spPr>
          <a:xfrm>
            <a:off x="457200" y="1600200"/>
            <a:ext cx="6553200" cy="4495799"/>
          </a:xfrm>
        </p:spPr>
        <p:txBody>
          <a:bodyPr>
            <a:noAutofit/>
          </a:bodyPr>
          <a:lstStyle/>
          <a:p>
            <a:r>
              <a:rPr lang="es-DO" sz="2200" dirty="0"/>
              <a:t>Hitos históricos:</a:t>
            </a:r>
          </a:p>
          <a:p>
            <a:pPr lvl="1"/>
            <a:r>
              <a:rPr lang="es-DO" sz="2200" dirty="0"/>
              <a:t>Década de los ’40:</a:t>
            </a:r>
          </a:p>
          <a:p>
            <a:pPr lvl="2"/>
            <a:r>
              <a:rPr lang="es-DO" sz="2200" dirty="0"/>
              <a:t>Procesos analógicos de puntuación automatizada de tests.</a:t>
            </a:r>
          </a:p>
          <a:p>
            <a:pPr lvl="2"/>
            <a:r>
              <a:rPr lang="es-DO" sz="2200" dirty="0" err="1"/>
              <a:t>Strong</a:t>
            </a:r>
            <a:r>
              <a:rPr lang="es-DO" sz="2200" dirty="0"/>
              <a:t> </a:t>
            </a:r>
            <a:r>
              <a:rPr lang="es-DO" sz="2200" dirty="0" err="1"/>
              <a:t>Vocational</a:t>
            </a:r>
            <a:r>
              <a:rPr lang="es-DO" sz="2200" dirty="0"/>
              <a:t> </a:t>
            </a:r>
            <a:r>
              <a:rPr lang="es-DO" sz="2200" dirty="0" err="1"/>
              <a:t>Interest</a:t>
            </a:r>
            <a:r>
              <a:rPr lang="es-DO" sz="2200" dirty="0"/>
              <a:t> </a:t>
            </a:r>
            <a:r>
              <a:rPr lang="es-DO" sz="2200" dirty="0" err="1"/>
              <a:t>Blank</a:t>
            </a:r>
            <a:r>
              <a:rPr lang="es-DO" sz="2200" dirty="0"/>
              <a:t> (SVIB) y el Minnesota </a:t>
            </a:r>
            <a:r>
              <a:rPr lang="es-DO" sz="2200" dirty="0" err="1"/>
              <a:t>Multiphasic</a:t>
            </a:r>
            <a:r>
              <a:rPr lang="es-DO" sz="2200" dirty="0"/>
              <a:t> </a:t>
            </a:r>
            <a:r>
              <a:rPr lang="es-DO" sz="2200" dirty="0" err="1"/>
              <a:t>Personality</a:t>
            </a:r>
            <a:r>
              <a:rPr lang="es-DO" sz="2200" dirty="0"/>
              <a:t> </a:t>
            </a:r>
            <a:r>
              <a:rPr lang="es-DO" sz="2200" dirty="0" err="1"/>
              <a:t>Inventory</a:t>
            </a:r>
            <a:r>
              <a:rPr lang="es-DO" sz="2200" dirty="0"/>
              <a:t> (MMPI)</a:t>
            </a:r>
          </a:p>
          <a:p>
            <a:pPr lvl="2"/>
            <a:r>
              <a:rPr lang="es-DO" sz="2200" dirty="0"/>
              <a:t>Se limitaban a calcular las normas y a convertir PB en PN</a:t>
            </a:r>
          </a:p>
          <a:p>
            <a:pPr lvl="1"/>
            <a:r>
              <a:rPr lang="es-DO" sz="2200" dirty="0"/>
              <a:t>Años ’50:</a:t>
            </a:r>
          </a:p>
          <a:p>
            <a:pPr lvl="2"/>
            <a:r>
              <a:rPr lang="es-DO" sz="2200" dirty="0"/>
              <a:t>Primeras experiencias de aplicación de hojas electrónicas y OCR (</a:t>
            </a:r>
            <a:r>
              <a:rPr lang="es-DO" sz="2200" dirty="0" err="1"/>
              <a:t>Optical</a:t>
            </a:r>
            <a:r>
              <a:rPr lang="es-DO" sz="2200" dirty="0"/>
              <a:t> </a:t>
            </a:r>
            <a:r>
              <a:rPr lang="es-DO" sz="2200" dirty="0" err="1"/>
              <a:t>Character</a:t>
            </a:r>
            <a:r>
              <a:rPr lang="es-DO" sz="2200" dirty="0"/>
              <a:t> </a:t>
            </a:r>
            <a:r>
              <a:rPr lang="es-DO" sz="2200" dirty="0" err="1"/>
              <a:t>Recognition</a:t>
            </a:r>
            <a:r>
              <a:rPr lang="es-DO" sz="2200" dirty="0"/>
              <a:t> = Lector de marcas ópticas) Lectores ópticos para capturar las respuestas del sujeto. El uso se centra en la corrección masiva de pruebas, y el uso de las costosas computadoras disponibles para procesos de investigación psicométrica (normas o baremos, análisis factorial, análisis de validez y confiabilidad…)</a:t>
            </a:r>
          </a:p>
          <a:p>
            <a:pPr lvl="1"/>
            <a:r>
              <a:rPr lang="es-DO" sz="2200" dirty="0"/>
              <a:t>Años ’60: Desarrollo de sistemas automatizados de interpretación de tests, como el 16FP, California </a:t>
            </a:r>
            <a:r>
              <a:rPr lang="es-DO" sz="2200" dirty="0" err="1"/>
              <a:t>Psychological</a:t>
            </a:r>
            <a:r>
              <a:rPr lang="es-DO" sz="2200" dirty="0"/>
              <a:t> </a:t>
            </a:r>
            <a:r>
              <a:rPr lang="es-DO" sz="2200" dirty="0" err="1"/>
              <a:t>Inventory</a:t>
            </a:r>
            <a:r>
              <a:rPr lang="es-DO" sz="2200" dirty="0"/>
              <a:t>, Rorschach y WAIS. Los sistemas reproducen los pasos que sigue el personal psicómetra para la obtención de las puntuaciones directas (emula las plantillas), la conversión a puntuaciones normativas, el cálculo de escalas derivadas (factores secundarios, por ejemplo). Se inicia el intento de generar reportes computadorizados.</a:t>
            </a:r>
          </a:p>
        </p:txBody>
      </p:sp>
    </p:spTree>
    <p:extLst>
      <p:ext uri="{BB962C8B-B14F-4D97-AF65-F5344CB8AC3E}">
        <p14:creationId xmlns:p14="http://schemas.microsoft.com/office/powerpoint/2010/main" val="4090627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5A8AE-D5A8-4616-926E-EBE28E37C583}"/>
              </a:ext>
            </a:extLst>
          </p:cNvPr>
          <p:cNvSpPr>
            <a:spLocks noGrp="1"/>
          </p:cNvSpPr>
          <p:nvPr>
            <p:ph type="title"/>
          </p:nvPr>
        </p:nvSpPr>
        <p:spPr/>
        <p:txBody>
          <a:bodyPr>
            <a:normAutofit fontScale="90000"/>
          </a:bodyPr>
          <a:lstStyle/>
          <a:p>
            <a:r>
              <a:rPr lang="es-DO" dirty="0"/>
              <a:t>La experiencia de “computadorizar” las pruebas psicológicas: Hitos Históricos</a:t>
            </a:r>
          </a:p>
        </p:txBody>
      </p:sp>
      <p:sp>
        <p:nvSpPr>
          <p:cNvPr id="3" name="Marcador de contenido 2">
            <a:extLst>
              <a:ext uri="{FF2B5EF4-FFF2-40B4-BE49-F238E27FC236}">
                <a16:creationId xmlns:a16="http://schemas.microsoft.com/office/drawing/2014/main" id="{53F9CC43-0A61-418E-A6DF-0F08149BD787}"/>
              </a:ext>
            </a:extLst>
          </p:cNvPr>
          <p:cNvSpPr>
            <a:spLocks noGrp="1"/>
          </p:cNvSpPr>
          <p:nvPr>
            <p:ph idx="1"/>
          </p:nvPr>
        </p:nvSpPr>
        <p:spPr/>
        <p:txBody>
          <a:bodyPr/>
          <a:lstStyle/>
          <a:p>
            <a:r>
              <a:rPr lang="es-DO" dirty="0"/>
              <a:t>Década de los ‘40</a:t>
            </a:r>
          </a:p>
          <a:p>
            <a:pPr lvl="1"/>
            <a:r>
              <a:rPr lang="es-DO" dirty="0"/>
              <a:t>Procesos analógicos de puntuación automatizada de tests.</a:t>
            </a:r>
          </a:p>
          <a:p>
            <a:pPr lvl="1"/>
            <a:r>
              <a:rPr lang="es-DO" dirty="0" err="1"/>
              <a:t>Strong</a:t>
            </a:r>
            <a:r>
              <a:rPr lang="es-DO" dirty="0"/>
              <a:t> </a:t>
            </a:r>
            <a:r>
              <a:rPr lang="es-DO" dirty="0" err="1"/>
              <a:t>Vocational</a:t>
            </a:r>
            <a:r>
              <a:rPr lang="es-DO" dirty="0"/>
              <a:t> </a:t>
            </a:r>
            <a:r>
              <a:rPr lang="es-DO" dirty="0" err="1"/>
              <a:t>Interest</a:t>
            </a:r>
            <a:r>
              <a:rPr lang="es-DO" dirty="0"/>
              <a:t> </a:t>
            </a:r>
            <a:r>
              <a:rPr lang="es-DO" dirty="0" err="1"/>
              <a:t>Blank</a:t>
            </a:r>
            <a:r>
              <a:rPr lang="es-DO" dirty="0"/>
              <a:t> (SVIB) y el Minnesota </a:t>
            </a:r>
            <a:r>
              <a:rPr lang="es-DO" dirty="0" err="1"/>
              <a:t>Multiphasic</a:t>
            </a:r>
            <a:r>
              <a:rPr lang="es-DO" dirty="0"/>
              <a:t> </a:t>
            </a:r>
            <a:r>
              <a:rPr lang="es-DO" dirty="0" err="1"/>
              <a:t>Personality</a:t>
            </a:r>
            <a:r>
              <a:rPr lang="es-DO" dirty="0"/>
              <a:t> </a:t>
            </a:r>
            <a:r>
              <a:rPr lang="es-DO" dirty="0" err="1"/>
              <a:t>Inventory</a:t>
            </a:r>
            <a:r>
              <a:rPr lang="es-DO" dirty="0"/>
              <a:t> (MMPI)</a:t>
            </a:r>
          </a:p>
          <a:p>
            <a:pPr lvl="1"/>
            <a:r>
              <a:rPr lang="es-DO" dirty="0"/>
              <a:t>Se limitaban a calcular las normas y a convertir PB en PN</a:t>
            </a:r>
          </a:p>
        </p:txBody>
      </p:sp>
    </p:spTree>
    <p:extLst>
      <p:ext uri="{BB962C8B-B14F-4D97-AF65-F5344CB8AC3E}">
        <p14:creationId xmlns:p14="http://schemas.microsoft.com/office/powerpoint/2010/main" val="3512911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5A8AE-D5A8-4616-926E-EBE28E37C583}"/>
              </a:ext>
            </a:extLst>
          </p:cNvPr>
          <p:cNvSpPr>
            <a:spLocks noGrp="1"/>
          </p:cNvSpPr>
          <p:nvPr>
            <p:ph type="title"/>
          </p:nvPr>
        </p:nvSpPr>
        <p:spPr/>
        <p:txBody>
          <a:bodyPr>
            <a:normAutofit fontScale="90000"/>
          </a:bodyPr>
          <a:lstStyle/>
          <a:p>
            <a:r>
              <a:rPr lang="es-DO" dirty="0"/>
              <a:t>La experiencia de “computadorizar” las pruebas psicológicas: Hitos Históricos</a:t>
            </a:r>
          </a:p>
        </p:txBody>
      </p:sp>
      <p:sp>
        <p:nvSpPr>
          <p:cNvPr id="3" name="Marcador de contenido 2">
            <a:extLst>
              <a:ext uri="{FF2B5EF4-FFF2-40B4-BE49-F238E27FC236}">
                <a16:creationId xmlns:a16="http://schemas.microsoft.com/office/drawing/2014/main" id="{53F9CC43-0A61-418E-A6DF-0F08149BD787}"/>
              </a:ext>
            </a:extLst>
          </p:cNvPr>
          <p:cNvSpPr>
            <a:spLocks noGrp="1"/>
          </p:cNvSpPr>
          <p:nvPr>
            <p:ph idx="1"/>
          </p:nvPr>
        </p:nvSpPr>
        <p:spPr/>
        <p:txBody>
          <a:bodyPr>
            <a:normAutofit lnSpcReduction="10000"/>
          </a:bodyPr>
          <a:lstStyle/>
          <a:p>
            <a:r>
              <a:rPr lang="es-DO" dirty="0"/>
              <a:t>Década de los ‘50</a:t>
            </a:r>
          </a:p>
          <a:p>
            <a:pPr lvl="1"/>
            <a:r>
              <a:rPr lang="es-DO" dirty="0"/>
              <a:t>Primeras experiencias de aplicación de hojas electrónicas y OCR (</a:t>
            </a:r>
            <a:r>
              <a:rPr lang="es-DO" dirty="0" err="1"/>
              <a:t>Optical</a:t>
            </a:r>
            <a:r>
              <a:rPr lang="es-DO" dirty="0"/>
              <a:t> </a:t>
            </a:r>
            <a:r>
              <a:rPr lang="es-DO" dirty="0" err="1"/>
              <a:t>Character</a:t>
            </a:r>
            <a:r>
              <a:rPr lang="es-DO" dirty="0"/>
              <a:t> </a:t>
            </a:r>
            <a:r>
              <a:rPr lang="es-DO" dirty="0" err="1"/>
              <a:t>Recognition</a:t>
            </a:r>
            <a:r>
              <a:rPr lang="es-DO" dirty="0"/>
              <a:t> = Lector de marcas ópticas) Lectores ópticos para capturar las respuestas del sujeto.</a:t>
            </a:r>
          </a:p>
          <a:p>
            <a:pPr lvl="1"/>
            <a:r>
              <a:rPr lang="es-DO" dirty="0"/>
              <a:t>El uso se centra en la corrección masiva de pruebas, y el uso de las costosas computadoras disponibles para procesos de investigación psicométrica (normas o baremos, análisis factorial, análisis de validez y confiabilidad…)</a:t>
            </a:r>
          </a:p>
        </p:txBody>
      </p:sp>
    </p:spTree>
    <p:extLst>
      <p:ext uri="{BB962C8B-B14F-4D97-AF65-F5344CB8AC3E}">
        <p14:creationId xmlns:p14="http://schemas.microsoft.com/office/powerpoint/2010/main" val="193968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5595F-AF6B-4DDC-BCAB-4D560303F0B1}"/>
              </a:ext>
            </a:extLst>
          </p:cNvPr>
          <p:cNvSpPr>
            <a:spLocks noGrp="1"/>
          </p:cNvSpPr>
          <p:nvPr>
            <p:ph type="title"/>
          </p:nvPr>
        </p:nvSpPr>
        <p:spPr/>
        <p:txBody>
          <a:bodyPr/>
          <a:lstStyle/>
          <a:p>
            <a:r>
              <a:rPr lang="es-DO" dirty="0"/>
              <a:t>Los exámenes chinos para funcionarios</a:t>
            </a:r>
          </a:p>
        </p:txBody>
      </p:sp>
      <p:sp>
        <p:nvSpPr>
          <p:cNvPr id="3" name="Marcador de contenido 2">
            <a:extLst>
              <a:ext uri="{FF2B5EF4-FFF2-40B4-BE49-F238E27FC236}">
                <a16:creationId xmlns:a16="http://schemas.microsoft.com/office/drawing/2014/main" id="{068A1FE3-D935-4B0E-A1CD-EE37D00AD6A9}"/>
              </a:ext>
            </a:extLst>
          </p:cNvPr>
          <p:cNvSpPr>
            <a:spLocks noGrp="1"/>
          </p:cNvSpPr>
          <p:nvPr>
            <p:ph idx="1"/>
          </p:nvPr>
        </p:nvSpPr>
        <p:spPr/>
        <p:txBody>
          <a:bodyPr/>
          <a:lstStyle/>
          <a:p>
            <a:r>
              <a:rPr lang="es-DO" dirty="0"/>
              <a:t>2,200 años antes de Cristo</a:t>
            </a:r>
          </a:p>
          <a:p>
            <a:r>
              <a:rPr lang="es-DO" dirty="0"/>
              <a:t>Tipos</a:t>
            </a:r>
          </a:p>
          <a:p>
            <a:pPr lvl="1"/>
            <a:r>
              <a:rPr lang="es-DO" dirty="0"/>
              <a:t>De Distrito</a:t>
            </a:r>
          </a:p>
          <a:p>
            <a:pPr lvl="1"/>
            <a:r>
              <a:rPr lang="es-DO" dirty="0"/>
              <a:t>De Prefectura</a:t>
            </a:r>
          </a:p>
          <a:p>
            <a:pPr lvl="1"/>
            <a:r>
              <a:rPr lang="es-DO" dirty="0"/>
              <a:t>De Aptitud</a:t>
            </a:r>
          </a:p>
          <a:p>
            <a:pPr lvl="1"/>
            <a:r>
              <a:rPr lang="es-DO" dirty="0"/>
              <a:t>De Provincia</a:t>
            </a:r>
          </a:p>
          <a:p>
            <a:pPr lvl="1"/>
            <a:r>
              <a:rPr lang="es-DO" dirty="0"/>
              <a:t>De la Capital</a:t>
            </a:r>
          </a:p>
          <a:p>
            <a:pPr lvl="1"/>
            <a:r>
              <a:rPr lang="es-DO" dirty="0"/>
              <a:t>Del Palacio</a:t>
            </a:r>
          </a:p>
          <a:p>
            <a:pPr lvl="1"/>
            <a:endParaRPr lang="es-DO" dirty="0"/>
          </a:p>
        </p:txBody>
      </p:sp>
      <p:pic>
        <p:nvPicPr>
          <p:cNvPr id="5" name="Imagen 4">
            <a:extLst>
              <a:ext uri="{FF2B5EF4-FFF2-40B4-BE49-F238E27FC236}">
                <a16:creationId xmlns:a16="http://schemas.microsoft.com/office/drawing/2014/main" id="{BAEC6DBA-5E3B-4576-9071-CF06206D1E4B}"/>
              </a:ext>
            </a:extLst>
          </p:cNvPr>
          <p:cNvPicPr>
            <a:picLocks noChangeAspect="1"/>
          </p:cNvPicPr>
          <p:nvPr/>
        </p:nvPicPr>
        <p:blipFill>
          <a:blip r:embed="rId3"/>
          <a:stretch>
            <a:fillRect/>
          </a:stretch>
        </p:blipFill>
        <p:spPr>
          <a:xfrm>
            <a:off x="6096000" y="1899568"/>
            <a:ext cx="1905000" cy="1416142"/>
          </a:xfrm>
          <a:prstGeom prst="rect">
            <a:avLst/>
          </a:prstGeom>
        </p:spPr>
      </p:pic>
      <p:pic>
        <p:nvPicPr>
          <p:cNvPr id="6" name="Imagen 5" descr="https://upload.wikimedia.org/wikipedia/commons/thumb/e/e9/Beijing-forbidden4.jpg/1280px-Beijing-forbidden4.jpg">
            <a:extLst>
              <a:ext uri="{FF2B5EF4-FFF2-40B4-BE49-F238E27FC236}">
                <a16:creationId xmlns:a16="http://schemas.microsoft.com/office/drawing/2014/main" id="{A81B19E8-4103-49F1-BE95-865329DF7B30}"/>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484948"/>
            <a:ext cx="1905000" cy="1337924"/>
          </a:xfrm>
          <a:prstGeom prst="rect">
            <a:avLst/>
          </a:prstGeom>
          <a:noFill/>
          <a:ln>
            <a:noFill/>
          </a:ln>
        </p:spPr>
      </p:pic>
    </p:spTree>
    <p:extLst>
      <p:ext uri="{BB962C8B-B14F-4D97-AF65-F5344CB8AC3E}">
        <p14:creationId xmlns:p14="http://schemas.microsoft.com/office/powerpoint/2010/main" val="76628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5A8AE-D5A8-4616-926E-EBE28E37C583}"/>
              </a:ext>
            </a:extLst>
          </p:cNvPr>
          <p:cNvSpPr>
            <a:spLocks noGrp="1"/>
          </p:cNvSpPr>
          <p:nvPr>
            <p:ph type="title"/>
          </p:nvPr>
        </p:nvSpPr>
        <p:spPr/>
        <p:txBody>
          <a:bodyPr>
            <a:normAutofit fontScale="90000"/>
          </a:bodyPr>
          <a:lstStyle/>
          <a:p>
            <a:r>
              <a:rPr lang="es-DO" dirty="0"/>
              <a:t>La experiencia de “computadorizar” las pruebas psicológicas: Hitos Históricos</a:t>
            </a:r>
          </a:p>
        </p:txBody>
      </p:sp>
      <p:sp>
        <p:nvSpPr>
          <p:cNvPr id="3" name="Marcador de contenido 2">
            <a:extLst>
              <a:ext uri="{FF2B5EF4-FFF2-40B4-BE49-F238E27FC236}">
                <a16:creationId xmlns:a16="http://schemas.microsoft.com/office/drawing/2014/main" id="{53F9CC43-0A61-418E-A6DF-0F08149BD787}"/>
              </a:ext>
            </a:extLst>
          </p:cNvPr>
          <p:cNvSpPr>
            <a:spLocks noGrp="1"/>
          </p:cNvSpPr>
          <p:nvPr>
            <p:ph idx="1"/>
          </p:nvPr>
        </p:nvSpPr>
        <p:spPr/>
        <p:txBody>
          <a:bodyPr>
            <a:normAutofit fontScale="92500" lnSpcReduction="20000"/>
          </a:bodyPr>
          <a:lstStyle/>
          <a:p>
            <a:r>
              <a:rPr lang="es-DO" dirty="0"/>
              <a:t>Década de los ‘60</a:t>
            </a:r>
          </a:p>
          <a:p>
            <a:pPr lvl="1"/>
            <a:r>
              <a:rPr lang="es-DO" dirty="0"/>
              <a:t>Desarrollo de sistemas automatizados de interpretación de tests, como el 16FP, California </a:t>
            </a:r>
            <a:r>
              <a:rPr lang="es-DO" dirty="0" err="1"/>
              <a:t>Psychological</a:t>
            </a:r>
            <a:r>
              <a:rPr lang="es-DO" dirty="0"/>
              <a:t> </a:t>
            </a:r>
            <a:r>
              <a:rPr lang="es-DO" dirty="0" err="1"/>
              <a:t>Inventory</a:t>
            </a:r>
            <a:r>
              <a:rPr lang="es-DO" dirty="0"/>
              <a:t>, Rorschach y WAIS</a:t>
            </a:r>
          </a:p>
          <a:p>
            <a:pPr lvl="1"/>
            <a:r>
              <a:rPr lang="es-DO" dirty="0"/>
              <a:t>Los sistemas reproducen los pasos que sigue el especialista para obtener:</a:t>
            </a:r>
          </a:p>
          <a:p>
            <a:pPr lvl="2"/>
            <a:r>
              <a:rPr lang="es-DO" dirty="0"/>
              <a:t>Puntuaciones directas (emula las plantillas)</a:t>
            </a:r>
          </a:p>
          <a:p>
            <a:pPr lvl="2"/>
            <a:r>
              <a:rPr lang="es-DO" dirty="0"/>
              <a:t>Conversión a puntuaciones normativas</a:t>
            </a:r>
          </a:p>
          <a:p>
            <a:pPr lvl="2"/>
            <a:r>
              <a:rPr lang="es-DO" dirty="0"/>
              <a:t>Cálculo de escalas derivadas (factores secundarios, por ejemplo)</a:t>
            </a:r>
          </a:p>
          <a:p>
            <a:pPr lvl="1"/>
            <a:r>
              <a:rPr lang="es-DO" dirty="0"/>
              <a:t>Se inicia el intento de generar reportes computadorizados.</a:t>
            </a:r>
          </a:p>
        </p:txBody>
      </p:sp>
    </p:spTree>
    <p:extLst>
      <p:ext uri="{BB962C8B-B14F-4D97-AF65-F5344CB8AC3E}">
        <p14:creationId xmlns:p14="http://schemas.microsoft.com/office/powerpoint/2010/main" val="3787438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5A8AE-D5A8-4616-926E-EBE28E37C583}"/>
              </a:ext>
            </a:extLst>
          </p:cNvPr>
          <p:cNvSpPr>
            <a:spLocks noGrp="1"/>
          </p:cNvSpPr>
          <p:nvPr>
            <p:ph type="title"/>
          </p:nvPr>
        </p:nvSpPr>
        <p:spPr/>
        <p:txBody>
          <a:bodyPr>
            <a:normAutofit fontScale="90000"/>
          </a:bodyPr>
          <a:lstStyle/>
          <a:p>
            <a:r>
              <a:rPr lang="es-DO" dirty="0"/>
              <a:t>La experiencia de “computadorizar” las pruebas psicológicas: Hitos Históricos</a:t>
            </a:r>
          </a:p>
        </p:txBody>
      </p:sp>
      <p:sp>
        <p:nvSpPr>
          <p:cNvPr id="3" name="Marcador de contenido 2">
            <a:extLst>
              <a:ext uri="{FF2B5EF4-FFF2-40B4-BE49-F238E27FC236}">
                <a16:creationId xmlns:a16="http://schemas.microsoft.com/office/drawing/2014/main" id="{53F9CC43-0A61-418E-A6DF-0F08149BD787}"/>
              </a:ext>
            </a:extLst>
          </p:cNvPr>
          <p:cNvSpPr>
            <a:spLocks noGrp="1"/>
          </p:cNvSpPr>
          <p:nvPr>
            <p:ph idx="1"/>
          </p:nvPr>
        </p:nvSpPr>
        <p:spPr/>
        <p:txBody>
          <a:bodyPr>
            <a:normAutofit lnSpcReduction="10000"/>
          </a:bodyPr>
          <a:lstStyle/>
          <a:p>
            <a:r>
              <a:rPr lang="es-DO" dirty="0"/>
              <a:t>Década de los ‘70</a:t>
            </a:r>
          </a:p>
          <a:p>
            <a:pPr lvl="1"/>
            <a:r>
              <a:rPr lang="es-DO" dirty="0"/>
              <a:t>Primeras experiencias sobre la aplicación informatizada</a:t>
            </a:r>
          </a:p>
          <a:p>
            <a:pPr lvl="1"/>
            <a:r>
              <a:rPr lang="es-DO" dirty="0"/>
              <a:t>MMPI es pionero en presentar las preguntas por pantalla, para que puedan ser respondidas</a:t>
            </a:r>
          </a:p>
          <a:p>
            <a:pPr lvl="1"/>
            <a:r>
              <a:rPr lang="es-DO" dirty="0"/>
              <a:t>Lo siguen el Eysenck </a:t>
            </a:r>
            <a:r>
              <a:rPr lang="es-DO" dirty="0" err="1"/>
              <a:t>Personality</a:t>
            </a:r>
            <a:r>
              <a:rPr lang="es-DO" dirty="0"/>
              <a:t> </a:t>
            </a:r>
            <a:r>
              <a:rPr lang="es-DO" dirty="0" err="1"/>
              <a:t>Inventory</a:t>
            </a:r>
            <a:r>
              <a:rPr lang="es-DO" dirty="0"/>
              <a:t> y el 16FP</a:t>
            </a:r>
          </a:p>
          <a:p>
            <a:pPr lvl="1"/>
            <a:r>
              <a:rPr lang="es-DO" dirty="0"/>
              <a:t>Sigue siendo una reproducción del proceso manual que realiza quien aplica y corrige manualmente los tests.</a:t>
            </a:r>
          </a:p>
        </p:txBody>
      </p:sp>
    </p:spTree>
    <p:extLst>
      <p:ext uri="{BB962C8B-B14F-4D97-AF65-F5344CB8AC3E}">
        <p14:creationId xmlns:p14="http://schemas.microsoft.com/office/powerpoint/2010/main" val="1647364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5A8AE-D5A8-4616-926E-EBE28E37C583}"/>
              </a:ext>
            </a:extLst>
          </p:cNvPr>
          <p:cNvSpPr>
            <a:spLocks noGrp="1"/>
          </p:cNvSpPr>
          <p:nvPr>
            <p:ph type="title"/>
          </p:nvPr>
        </p:nvSpPr>
        <p:spPr/>
        <p:txBody>
          <a:bodyPr>
            <a:normAutofit fontScale="90000"/>
          </a:bodyPr>
          <a:lstStyle/>
          <a:p>
            <a:r>
              <a:rPr lang="es-DO" dirty="0"/>
              <a:t>La experiencia de “computadorizar” las pruebas psicológicas: Hitos Históricos</a:t>
            </a:r>
          </a:p>
        </p:txBody>
      </p:sp>
      <p:sp>
        <p:nvSpPr>
          <p:cNvPr id="3" name="Marcador de contenido 2">
            <a:extLst>
              <a:ext uri="{FF2B5EF4-FFF2-40B4-BE49-F238E27FC236}">
                <a16:creationId xmlns:a16="http://schemas.microsoft.com/office/drawing/2014/main" id="{53F9CC43-0A61-418E-A6DF-0F08149BD787}"/>
              </a:ext>
            </a:extLst>
          </p:cNvPr>
          <p:cNvSpPr>
            <a:spLocks noGrp="1"/>
          </p:cNvSpPr>
          <p:nvPr>
            <p:ph idx="1"/>
          </p:nvPr>
        </p:nvSpPr>
        <p:spPr/>
        <p:txBody>
          <a:bodyPr>
            <a:normAutofit/>
          </a:bodyPr>
          <a:lstStyle/>
          <a:p>
            <a:r>
              <a:rPr lang="es-DO" dirty="0"/>
              <a:t>Década de los ‘80</a:t>
            </a:r>
          </a:p>
          <a:p>
            <a:pPr lvl="1"/>
            <a:r>
              <a:rPr lang="es-DO" dirty="0"/>
              <a:t>Explosión exponencial de tests ofertados en forma computadorizada, en los contextos clínicos, organizacional, forense y escolar.</a:t>
            </a:r>
          </a:p>
          <a:p>
            <a:pPr lvl="1"/>
            <a:r>
              <a:rPr lang="es-DO" dirty="0"/>
              <a:t>Se informatizan tests proyectivos (Rorschach, </a:t>
            </a:r>
            <a:r>
              <a:rPr lang="es-DO" dirty="0" err="1"/>
              <a:t>Baum</a:t>
            </a:r>
            <a:r>
              <a:rPr lang="es-DO" dirty="0"/>
              <a:t> Test)</a:t>
            </a:r>
          </a:p>
        </p:txBody>
      </p:sp>
    </p:spTree>
    <p:extLst>
      <p:ext uri="{BB962C8B-B14F-4D97-AF65-F5344CB8AC3E}">
        <p14:creationId xmlns:p14="http://schemas.microsoft.com/office/powerpoint/2010/main" val="3176511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5A8AE-D5A8-4616-926E-EBE28E37C583}"/>
              </a:ext>
            </a:extLst>
          </p:cNvPr>
          <p:cNvSpPr>
            <a:spLocks noGrp="1"/>
          </p:cNvSpPr>
          <p:nvPr>
            <p:ph type="title"/>
          </p:nvPr>
        </p:nvSpPr>
        <p:spPr/>
        <p:txBody>
          <a:bodyPr>
            <a:normAutofit fontScale="90000"/>
          </a:bodyPr>
          <a:lstStyle/>
          <a:p>
            <a:r>
              <a:rPr lang="es-DO" dirty="0"/>
              <a:t>La experiencia de “computadorizar” las pruebas psicológicas: Hitos Históricos</a:t>
            </a:r>
          </a:p>
        </p:txBody>
      </p:sp>
      <p:sp>
        <p:nvSpPr>
          <p:cNvPr id="3" name="Marcador de contenido 2">
            <a:extLst>
              <a:ext uri="{FF2B5EF4-FFF2-40B4-BE49-F238E27FC236}">
                <a16:creationId xmlns:a16="http://schemas.microsoft.com/office/drawing/2014/main" id="{53F9CC43-0A61-418E-A6DF-0F08149BD787}"/>
              </a:ext>
            </a:extLst>
          </p:cNvPr>
          <p:cNvSpPr>
            <a:spLocks noGrp="1"/>
          </p:cNvSpPr>
          <p:nvPr>
            <p:ph idx="1"/>
          </p:nvPr>
        </p:nvSpPr>
        <p:spPr/>
        <p:txBody>
          <a:bodyPr>
            <a:normAutofit fontScale="92500" lnSpcReduction="20000"/>
          </a:bodyPr>
          <a:lstStyle/>
          <a:p>
            <a:r>
              <a:rPr lang="es-DO" dirty="0"/>
              <a:t>Década de los ‘90</a:t>
            </a:r>
          </a:p>
          <a:p>
            <a:pPr lvl="1"/>
            <a:r>
              <a:rPr lang="es-DO" dirty="0"/>
              <a:t>Internet “arrasa” con los paradigmas conservadores de todas las áreas del quehacer humano, incluyendo, por mucho, todo lo relativo a los tests.</a:t>
            </a:r>
          </a:p>
          <a:p>
            <a:pPr lvl="1"/>
            <a:r>
              <a:rPr lang="es-DO" dirty="0"/>
              <a:t>El proceso de informatización pasa por etapas:</a:t>
            </a:r>
          </a:p>
          <a:p>
            <a:pPr lvl="2"/>
            <a:r>
              <a:rPr lang="es-DO" dirty="0"/>
              <a:t>Captura de datos masivos y puntuación de las pruebas</a:t>
            </a:r>
          </a:p>
          <a:p>
            <a:pPr lvl="2"/>
            <a:r>
              <a:rPr lang="es-DO" dirty="0"/>
              <a:t>Corrección de las pruebas y elaboración de informes descriptivos: Resultados en las diferentes escalas con indicación de lo que esa escala significa, psicológicamente.</a:t>
            </a:r>
          </a:p>
          <a:p>
            <a:pPr lvl="2"/>
            <a:r>
              <a:rPr lang="es-DO" dirty="0"/>
              <a:t>Intentos de generar informes consultivos, donde se interrelacionan resultados de diferentes escalas. Se acerca a lo que un experto en la prueba redactaría como informe final.</a:t>
            </a:r>
          </a:p>
        </p:txBody>
      </p:sp>
    </p:spTree>
    <p:extLst>
      <p:ext uri="{BB962C8B-B14F-4D97-AF65-F5344CB8AC3E}">
        <p14:creationId xmlns:p14="http://schemas.microsoft.com/office/powerpoint/2010/main" val="2832897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5A8AE-D5A8-4616-926E-EBE28E37C583}"/>
              </a:ext>
            </a:extLst>
          </p:cNvPr>
          <p:cNvSpPr>
            <a:spLocks noGrp="1"/>
          </p:cNvSpPr>
          <p:nvPr>
            <p:ph type="title"/>
          </p:nvPr>
        </p:nvSpPr>
        <p:spPr/>
        <p:txBody>
          <a:bodyPr>
            <a:normAutofit fontScale="90000"/>
          </a:bodyPr>
          <a:lstStyle/>
          <a:p>
            <a:r>
              <a:rPr lang="es-DO" dirty="0"/>
              <a:t>La experiencia de “computadorizar” las pruebas psicológicas: Hitos Históricos</a:t>
            </a:r>
          </a:p>
        </p:txBody>
      </p:sp>
      <p:sp>
        <p:nvSpPr>
          <p:cNvPr id="3" name="Marcador de contenido 2">
            <a:extLst>
              <a:ext uri="{FF2B5EF4-FFF2-40B4-BE49-F238E27FC236}">
                <a16:creationId xmlns:a16="http://schemas.microsoft.com/office/drawing/2014/main" id="{53F9CC43-0A61-418E-A6DF-0F08149BD787}"/>
              </a:ext>
            </a:extLst>
          </p:cNvPr>
          <p:cNvSpPr>
            <a:spLocks noGrp="1"/>
          </p:cNvSpPr>
          <p:nvPr>
            <p:ph idx="1"/>
          </p:nvPr>
        </p:nvSpPr>
        <p:spPr/>
        <p:txBody>
          <a:bodyPr>
            <a:normAutofit fontScale="85000" lnSpcReduction="20000"/>
          </a:bodyPr>
          <a:lstStyle/>
          <a:p>
            <a:r>
              <a:rPr lang="es-DO" dirty="0"/>
              <a:t>Siglo XXI</a:t>
            </a:r>
          </a:p>
          <a:p>
            <a:pPr lvl="1"/>
            <a:r>
              <a:rPr lang="es-DO" dirty="0"/>
              <a:t>Los tests evolucionan y se informatizan a ritmo exponencial</a:t>
            </a:r>
          </a:p>
          <a:p>
            <a:pPr lvl="1"/>
            <a:r>
              <a:rPr lang="es-DO" dirty="0"/>
              <a:t>La mayor parte de los tests se encuentran disponibles en sitios oficiales (y no) en la Web</a:t>
            </a:r>
          </a:p>
          <a:p>
            <a:pPr lvl="1"/>
            <a:r>
              <a:rPr lang="es-DO" dirty="0"/>
              <a:t>Pruebas computadorizadas son una entidad autónoma, y se están desprendiendo de la concepción de simple emulación de los procedimientos manuales de corrección</a:t>
            </a:r>
          </a:p>
          <a:p>
            <a:pPr lvl="1"/>
            <a:r>
              <a:rPr lang="es-DO" dirty="0"/>
              <a:t>Sistemas de reporte de las pruebas migran hacia patrones más complejos, a través de procesos heurísticos, donde el ordenador intenta la construcción de conocimiento y la integración holística de la información disponible (Procesos de IA)</a:t>
            </a:r>
          </a:p>
        </p:txBody>
      </p:sp>
    </p:spTree>
    <p:extLst>
      <p:ext uri="{BB962C8B-B14F-4D97-AF65-F5344CB8AC3E}">
        <p14:creationId xmlns:p14="http://schemas.microsoft.com/office/powerpoint/2010/main" val="2529903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7092-1C75-44F2-BA0B-8A4620E400CE}"/>
              </a:ext>
            </a:extLst>
          </p:cNvPr>
          <p:cNvSpPr>
            <a:spLocks noGrp="1"/>
          </p:cNvSpPr>
          <p:nvPr>
            <p:ph type="title"/>
          </p:nvPr>
        </p:nvSpPr>
        <p:spPr/>
        <p:txBody>
          <a:bodyPr>
            <a:normAutofit/>
          </a:bodyPr>
          <a:lstStyle/>
          <a:p>
            <a:r>
              <a:rPr lang="es-DO" dirty="0"/>
              <a:t>Al momento, ¿qué es una prueba informatizada?</a:t>
            </a:r>
          </a:p>
        </p:txBody>
      </p:sp>
      <p:sp>
        <p:nvSpPr>
          <p:cNvPr id="3" name="Marcador de contenido 2">
            <a:extLst>
              <a:ext uri="{FF2B5EF4-FFF2-40B4-BE49-F238E27FC236}">
                <a16:creationId xmlns:a16="http://schemas.microsoft.com/office/drawing/2014/main" id="{8464B6AE-942F-4DA9-859C-98CA74873DF4}"/>
              </a:ext>
            </a:extLst>
          </p:cNvPr>
          <p:cNvSpPr>
            <a:spLocks noGrp="1"/>
          </p:cNvSpPr>
          <p:nvPr>
            <p:ph idx="1"/>
          </p:nvPr>
        </p:nvSpPr>
        <p:spPr>
          <a:xfrm>
            <a:off x="457200" y="1066800"/>
            <a:ext cx="8534400" cy="5059363"/>
          </a:xfrm>
        </p:spPr>
        <p:txBody>
          <a:bodyPr>
            <a:normAutofit fontScale="85000" lnSpcReduction="10000"/>
          </a:bodyPr>
          <a:lstStyle/>
          <a:p>
            <a:pPr lvl="1"/>
            <a:r>
              <a:rPr lang="es-DO" dirty="0"/>
              <a:t>(“al momento” porque las cosas cambian demasiado rápido)</a:t>
            </a:r>
          </a:p>
          <a:p>
            <a:r>
              <a:rPr lang="es-DO" dirty="0"/>
              <a:t>Una prueba se considere informatizada cuando cumple dos requisitos:</a:t>
            </a:r>
          </a:p>
          <a:p>
            <a:pPr lvl="1"/>
            <a:r>
              <a:rPr lang="es-DO" dirty="0"/>
              <a:t>Se conocen los parámetros psicométricos de los ítemes que la componen</a:t>
            </a:r>
          </a:p>
          <a:p>
            <a:pPr lvl="1"/>
            <a:r>
              <a:rPr lang="es-DO" dirty="0" err="1"/>
              <a:t>Kos</a:t>
            </a:r>
            <a:r>
              <a:rPr lang="es-DO" dirty="0"/>
              <a:t> ítemes se presentan, se responden (y se procesan) a través de una computadora</a:t>
            </a:r>
          </a:p>
          <a:p>
            <a:r>
              <a:rPr lang="es-DO" dirty="0"/>
              <a:t>Se distinguen dos tipos:</a:t>
            </a:r>
          </a:p>
          <a:p>
            <a:pPr lvl="1"/>
            <a:r>
              <a:rPr lang="es-DO" dirty="0"/>
              <a:t>Pruebas fijas informatizadas. Los ítemes se presentan en el mismo orden a todas las personas, tal cual aparecen en el cuadernillo original de la prueba</a:t>
            </a:r>
          </a:p>
          <a:p>
            <a:pPr lvl="1"/>
            <a:r>
              <a:rPr lang="es-DO" dirty="0"/>
              <a:t>Pruebas adaptativas informatizadas, donde los ítemes que se presentan dependen de las características de quien se evalúa</a:t>
            </a:r>
          </a:p>
        </p:txBody>
      </p:sp>
    </p:spTree>
    <p:extLst>
      <p:ext uri="{BB962C8B-B14F-4D97-AF65-F5344CB8AC3E}">
        <p14:creationId xmlns:p14="http://schemas.microsoft.com/office/powerpoint/2010/main" val="605162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7092-1C75-44F2-BA0B-8A4620E400CE}"/>
              </a:ext>
            </a:extLst>
          </p:cNvPr>
          <p:cNvSpPr>
            <a:spLocks noGrp="1"/>
          </p:cNvSpPr>
          <p:nvPr>
            <p:ph type="title"/>
          </p:nvPr>
        </p:nvSpPr>
        <p:spPr/>
        <p:txBody>
          <a:bodyPr/>
          <a:lstStyle/>
          <a:p>
            <a:r>
              <a:rPr lang="es-DO" dirty="0"/>
              <a:t>Pruebas informatizadas: Ventajas</a:t>
            </a:r>
          </a:p>
        </p:txBody>
      </p:sp>
      <p:sp>
        <p:nvSpPr>
          <p:cNvPr id="3" name="Marcador de contenido 2">
            <a:extLst>
              <a:ext uri="{FF2B5EF4-FFF2-40B4-BE49-F238E27FC236}">
                <a16:creationId xmlns:a16="http://schemas.microsoft.com/office/drawing/2014/main" id="{8464B6AE-942F-4DA9-859C-98CA74873DF4}"/>
              </a:ext>
            </a:extLst>
          </p:cNvPr>
          <p:cNvSpPr>
            <a:spLocks noGrp="1"/>
          </p:cNvSpPr>
          <p:nvPr>
            <p:ph idx="1"/>
          </p:nvPr>
        </p:nvSpPr>
        <p:spPr>
          <a:xfrm>
            <a:off x="457200" y="1600200"/>
            <a:ext cx="6553200" cy="4525963"/>
          </a:xfrm>
        </p:spPr>
        <p:txBody>
          <a:bodyPr>
            <a:normAutofit fontScale="55000" lnSpcReduction="20000"/>
          </a:bodyPr>
          <a:lstStyle/>
          <a:p>
            <a:pPr marL="514350" indent="-514350">
              <a:buFont typeface="+mj-lt"/>
              <a:buAutoNum type="arabicPeriod"/>
            </a:pPr>
            <a:r>
              <a:rPr lang="es-DO" dirty="0"/>
              <a:t>Mejora la estandarización de la aplicación de la prueba (Instrucciones, control de tiempo, control de errores y rapidez en la corrección, control de copia y transmisión de información a terceros…)</a:t>
            </a:r>
          </a:p>
          <a:p>
            <a:pPr marL="514350" indent="-514350">
              <a:buFont typeface="+mj-lt"/>
              <a:buAutoNum type="arabicPeriod"/>
            </a:pPr>
            <a:r>
              <a:rPr lang="es-DO" dirty="0"/>
              <a:t>Puede aplicar complejos procesos, como los requeridos bajo modelos de Teoría de Respuesta al Ítem (TRI)</a:t>
            </a:r>
          </a:p>
          <a:p>
            <a:pPr marL="514350" indent="-514350">
              <a:buFont typeface="+mj-lt"/>
              <a:buAutoNum type="arabicPeriod"/>
            </a:pPr>
            <a:r>
              <a:rPr lang="es-DO" dirty="0"/>
              <a:t>Resultados y comparaciones de sujeto – grupo obtenidos de forma inmediata</a:t>
            </a:r>
          </a:p>
          <a:p>
            <a:pPr marL="514350" indent="-514350">
              <a:buFont typeface="+mj-lt"/>
              <a:buAutoNum type="arabicPeriod"/>
            </a:pPr>
            <a:r>
              <a:rPr lang="es-DO" dirty="0"/>
              <a:t>Permite (imprescindible) la presentación de nuevos formatos de ítemes (visuales, auditivos, simulaciones de video…)</a:t>
            </a:r>
          </a:p>
          <a:p>
            <a:pPr marL="514350" indent="-514350">
              <a:buFont typeface="+mj-lt"/>
              <a:buAutoNum type="arabicPeriod"/>
            </a:pPr>
            <a:r>
              <a:rPr lang="es-DO" dirty="0"/>
              <a:t>Permite nuevos sistemas de corrección de las respuestas, en forma inmediata, sobre la ejecución de tareas concretas y complejas.</a:t>
            </a:r>
          </a:p>
          <a:p>
            <a:pPr marL="514350" indent="-514350">
              <a:buFont typeface="+mj-lt"/>
              <a:buAutoNum type="arabicPeriod"/>
            </a:pPr>
            <a:r>
              <a:rPr lang="es-DO" dirty="0"/>
              <a:t>Requieren menos tiempo para respuesta. Se ha demostrado que es más rápido teclear una respuesta, que realizar una marca o escribir sobre papel</a:t>
            </a:r>
          </a:p>
          <a:p>
            <a:pPr marL="514350" indent="-514350">
              <a:buFont typeface="+mj-lt"/>
              <a:buAutoNum type="arabicPeriod"/>
            </a:pPr>
            <a:r>
              <a:rPr lang="es-DO" dirty="0"/>
              <a:t>Se reducen costos de aplicación (personal aplicador, material gastable como cuadernillos y hojas de respuestas…)</a:t>
            </a:r>
          </a:p>
          <a:p>
            <a:pPr marL="514350" indent="-514350">
              <a:buFont typeface="+mj-lt"/>
              <a:buAutoNum type="arabicPeriod"/>
            </a:pPr>
            <a:endParaRPr lang="es-DO" dirty="0"/>
          </a:p>
        </p:txBody>
      </p:sp>
    </p:spTree>
    <p:extLst>
      <p:ext uri="{BB962C8B-B14F-4D97-AF65-F5344CB8AC3E}">
        <p14:creationId xmlns:p14="http://schemas.microsoft.com/office/powerpoint/2010/main" val="4285886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7092-1C75-44F2-BA0B-8A4620E400CE}"/>
              </a:ext>
            </a:extLst>
          </p:cNvPr>
          <p:cNvSpPr>
            <a:spLocks noGrp="1"/>
          </p:cNvSpPr>
          <p:nvPr>
            <p:ph type="title"/>
          </p:nvPr>
        </p:nvSpPr>
        <p:spPr/>
        <p:txBody>
          <a:bodyPr>
            <a:normAutofit fontScale="90000"/>
          </a:bodyPr>
          <a:lstStyle/>
          <a:p>
            <a:r>
              <a:rPr lang="es-DO" dirty="0"/>
              <a:t>Pruebas informatizadas: Desventajas o puntos que requieren atención</a:t>
            </a:r>
          </a:p>
        </p:txBody>
      </p:sp>
      <p:sp>
        <p:nvSpPr>
          <p:cNvPr id="3" name="Marcador de contenido 2">
            <a:extLst>
              <a:ext uri="{FF2B5EF4-FFF2-40B4-BE49-F238E27FC236}">
                <a16:creationId xmlns:a16="http://schemas.microsoft.com/office/drawing/2014/main" id="{8464B6AE-942F-4DA9-859C-98CA74873DF4}"/>
              </a:ext>
            </a:extLst>
          </p:cNvPr>
          <p:cNvSpPr>
            <a:spLocks noGrp="1"/>
          </p:cNvSpPr>
          <p:nvPr>
            <p:ph idx="1"/>
          </p:nvPr>
        </p:nvSpPr>
        <p:spPr>
          <a:xfrm>
            <a:off x="457200" y="1600200"/>
            <a:ext cx="6553200" cy="4525963"/>
          </a:xfrm>
        </p:spPr>
        <p:txBody>
          <a:bodyPr>
            <a:normAutofit fontScale="77500" lnSpcReduction="20000"/>
          </a:bodyPr>
          <a:lstStyle/>
          <a:p>
            <a:pPr marL="514350" indent="-514350">
              <a:buFont typeface="+mj-lt"/>
              <a:buAutoNum type="arabicPeriod"/>
            </a:pPr>
            <a:r>
              <a:rPr lang="es-DO" dirty="0"/>
              <a:t>No hay una equivalencia absoluta entre los resultados de pruebas por computadora que en las clásicas: Las puntuaciones medias pueden variar (puntuaciones más altas en los tests de papel y lápiz, en algunos casos, en los informatizados en otros), los tests de velocidad pura y los mismos tests de efectividad se contestan más rápido por computadora</a:t>
            </a:r>
          </a:p>
          <a:p>
            <a:pPr marL="514350" indent="-514350">
              <a:buFont typeface="+mj-lt"/>
              <a:buAutoNum type="arabicPeriod"/>
            </a:pPr>
            <a:r>
              <a:rPr lang="es-DO" dirty="0"/>
              <a:t>Para las pruebas de habilidades, aptitudes y neuropsicológicos, es necesaria una normatización de los resultados obtenidos por pruebas informatizadas, no así para los de personalidad</a:t>
            </a:r>
          </a:p>
          <a:p>
            <a:pPr marL="514350" indent="-514350">
              <a:buFont typeface="+mj-lt"/>
              <a:buAutoNum type="arabicPeriod"/>
            </a:pPr>
            <a:endParaRPr lang="es-DO" dirty="0"/>
          </a:p>
        </p:txBody>
      </p:sp>
    </p:spTree>
    <p:extLst>
      <p:ext uri="{BB962C8B-B14F-4D97-AF65-F5344CB8AC3E}">
        <p14:creationId xmlns:p14="http://schemas.microsoft.com/office/powerpoint/2010/main" val="2929482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7092-1C75-44F2-BA0B-8A4620E400CE}"/>
              </a:ext>
            </a:extLst>
          </p:cNvPr>
          <p:cNvSpPr>
            <a:spLocks noGrp="1"/>
          </p:cNvSpPr>
          <p:nvPr>
            <p:ph type="title"/>
          </p:nvPr>
        </p:nvSpPr>
        <p:spPr/>
        <p:txBody>
          <a:bodyPr/>
          <a:lstStyle/>
          <a:p>
            <a:r>
              <a:rPr lang="es-DO" dirty="0"/>
              <a:t>Pruebas computadorizadas: Tests Adaptativos</a:t>
            </a:r>
          </a:p>
        </p:txBody>
      </p:sp>
      <p:sp>
        <p:nvSpPr>
          <p:cNvPr id="3" name="Marcador de contenido 2">
            <a:extLst>
              <a:ext uri="{FF2B5EF4-FFF2-40B4-BE49-F238E27FC236}">
                <a16:creationId xmlns:a16="http://schemas.microsoft.com/office/drawing/2014/main" id="{8464B6AE-942F-4DA9-859C-98CA74873DF4}"/>
              </a:ext>
            </a:extLst>
          </p:cNvPr>
          <p:cNvSpPr>
            <a:spLocks noGrp="1"/>
          </p:cNvSpPr>
          <p:nvPr>
            <p:ph idx="1"/>
          </p:nvPr>
        </p:nvSpPr>
        <p:spPr>
          <a:xfrm>
            <a:off x="457200" y="1600200"/>
            <a:ext cx="8153400" cy="4525963"/>
          </a:xfrm>
        </p:spPr>
        <p:txBody>
          <a:bodyPr>
            <a:normAutofit fontScale="55000" lnSpcReduction="20000"/>
          </a:bodyPr>
          <a:lstStyle/>
          <a:p>
            <a:r>
              <a:rPr lang="es-DO" dirty="0"/>
              <a:t>Son la nueva generación de tests</a:t>
            </a:r>
          </a:p>
          <a:p>
            <a:r>
              <a:rPr lang="es-DO" dirty="0"/>
              <a:t>Pruebas generalmente basadas en la Teoría de Respuesta al Ítem (TRI)</a:t>
            </a:r>
          </a:p>
          <a:p>
            <a:pPr lvl="1"/>
            <a:r>
              <a:rPr lang="es-DO" dirty="0"/>
              <a:t>Ítemes seleccionados y presentados con base en el nivel estimado de dominio de la habilidad medida del sujeto</a:t>
            </a:r>
          </a:p>
          <a:p>
            <a:pPr lvl="1"/>
            <a:r>
              <a:rPr lang="es-DO" dirty="0"/>
              <a:t>El test NO es una estructura fija en cuanto a cantidad de ítemes a presentar: depende de parámetros del nivel estimado de competencia de la persona  y sus respuestas a los reactivos que se le presentan.</a:t>
            </a:r>
          </a:p>
          <a:p>
            <a:r>
              <a:rPr lang="es-DO" dirty="0"/>
              <a:t>El computador presenta reactivos seleccionados de un banco, previamente calibrados mediante la TRI</a:t>
            </a:r>
          </a:p>
          <a:p>
            <a:r>
              <a:rPr lang="es-DO" dirty="0"/>
              <a:t>Cada reactivo contribuye con información sobre la capacidad de quien responde en el dominio bajo examen</a:t>
            </a:r>
          </a:p>
          <a:p>
            <a:r>
              <a:rPr lang="es-DO" dirty="0"/>
              <a:t>Se presentará la cantidad justa requerida para determinar el nivel de habilidad de cada persona evaluada (dominio del contenido, nivel de competencia) </a:t>
            </a:r>
          </a:p>
          <a:p>
            <a:r>
              <a:rPr lang="es-DO" dirty="0"/>
              <a:t>Reducirá drásticamente cantidad de preguntas y tiempo de evaluación</a:t>
            </a:r>
          </a:p>
          <a:p>
            <a:r>
              <a:rPr lang="es-DO" dirty="0"/>
              <a:t>Evitará someter la persona a preguntas que están más allá de sus capacidades</a:t>
            </a:r>
          </a:p>
          <a:p>
            <a:r>
              <a:rPr lang="es-DO" dirty="0"/>
              <a:t>También evita el aburrimiento de preguntas demasiado sencillas para su nivel</a:t>
            </a:r>
          </a:p>
          <a:p>
            <a:r>
              <a:rPr lang="es-DO" dirty="0"/>
              <a:t>Personas con iguales niveles de competencia pueden ser evaluados con ítemes diferentes, pero sus resultados serán totalmente equiparables</a:t>
            </a:r>
          </a:p>
          <a:p>
            <a:endParaRPr lang="es-DO" dirty="0"/>
          </a:p>
        </p:txBody>
      </p:sp>
    </p:spTree>
    <p:extLst>
      <p:ext uri="{BB962C8B-B14F-4D97-AF65-F5344CB8AC3E}">
        <p14:creationId xmlns:p14="http://schemas.microsoft.com/office/powerpoint/2010/main" val="3260867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7092-1C75-44F2-BA0B-8A4620E400CE}"/>
              </a:ext>
            </a:extLst>
          </p:cNvPr>
          <p:cNvSpPr>
            <a:spLocks noGrp="1"/>
          </p:cNvSpPr>
          <p:nvPr>
            <p:ph type="title"/>
          </p:nvPr>
        </p:nvSpPr>
        <p:spPr/>
        <p:txBody>
          <a:bodyPr/>
          <a:lstStyle/>
          <a:p>
            <a:r>
              <a:rPr lang="es-DO" dirty="0"/>
              <a:t>Tests informatizados vía Web: Ventajas</a:t>
            </a:r>
          </a:p>
        </p:txBody>
      </p:sp>
      <p:sp>
        <p:nvSpPr>
          <p:cNvPr id="3" name="Marcador de contenido 2">
            <a:extLst>
              <a:ext uri="{FF2B5EF4-FFF2-40B4-BE49-F238E27FC236}">
                <a16:creationId xmlns:a16="http://schemas.microsoft.com/office/drawing/2014/main" id="{8464B6AE-942F-4DA9-859C-98CA74873DF4}"/>
              </a:ext>
            </a:extLst>
          </p:cNvPr>
          <p:cNvSpPr>
            <a:spLocks noGrp="1"/>
          </p:cNvSpPr>
          <p:nvPr>
            <p:ph idx="1"/>
          </p:nvPr>
        </p:nvSpPr>
        <p:spPr>
          <a:xfrm>
            <a:off x="457200" y="1295400"/>
            <a:ext cx="8305800" cy="4830763"/>
          </a:xfrm>
        </p:spPr>
        <p:txBody>
          <a:bodyPr>
            <a:normAutofit fontScale="70000" lnSpcReduction="20000"/>
          </a:bodyPr>
          <a:lstStyle/>
          <a:p>
            <a:pPr marL="514350" indent="-514350">
              <a:buFont typeface="+mj-lt"/>
              <a:buAutoNum type="arabicPeriod"/>
            </a:pPr>
            <a:r>
              <a:rPr lang="es-DO" dirty="0"/>
              <a:t>Los algoritmos de presentación y corrección se conservan centralizados: Cualquier modificación en estos, se reproduce al instante en todos los puntos de usuarios</a:t>
            </a:r>
          </a:p>
          <a:p>
            <a:pPr marL="514350" indent="-514350">
              <a:buFont typeface="+mj-lt"/>
              <a:buAutoNum type="arabicPeriod"/>
            </a:pPr>
            <a:r>
              <a:rPr lang="es-DO" dirty="0"/>
              <a:t>Los datos producidos se almacenan en un reservorio central, lo que permite actualización inmediata y constante de las normas (baremos) de las pruebas, así como de los parámetros tanto de la TRI, como de la Teoría Clásica de los Tests (TCT)</a:t>
            </a:r>
          </a:p>
          <a:p>
            <a:pPr marL="514350" indent="-514350">
              <a:buFont typeface="+mj-lt"/>
              <a:buAutoNum type="arabicPeriod"/>
            </a:pPr>
            <a:r>
              <a:rPr lang="es-DO" dirty="0"/>
              <a:t>Los resultados se obtienen de forma inmediata, y se puede retroalimentar, también inmediatamente, en el caso de pruebas de rendimiento académico o semejantes</a:t>
            </a:r>
          </a:p>
          <a:p>
            <a:pPr marL="514350" indent="-514350">
              <a:buFont typeface="+mj-lt"/>
              <a:buAutoNum type="arabicPeriod"/>
            </a:pPr>
            <a:r>
              <a:rPr lang="es-DO" dirty="0"/>
              <a:t>Beneficios logísticos: Una mayor accesibilidad de los evaluandos a las pruebas, que pueden ser contestadas en el momento más oportuno para la persona</a:t>
            </a:r>
          </a:p>
          <a:p>
            <a:pPr marL="514350" indent="-514350">
              <a:buFont typeface="+mj-lt"/>
              <a:buAutoNum type="arabicPeriod"/>
            </a:pPr>
            <a:r>
              <a:rPr lang="es-DO" dirty="0"/>
              <a:t>Mayor seguridad para los editores, que no tiene que suministrar las plantillas ni los algoritmos de corrección.</a:t>
            </a:r>
          </a:p>
          <a:p>
            <a:pPr marL="514350" indent="-514350">
              <a:buFont typeface="+mj-lt"/>
              <a:buAutoNum type="arabicPeriod"/>
            </a:pPr>
            <a:endParaRPr lang="es-DO" dirty="0"/>
          </a:p>
        </p:txBody>
      </p:sp>
    </p:spTree>
    <p:extLst>
      <p:ext uri="{BB962C8B-B14F-4D97-AF65-F5344CB8AC3E}">
        <p14:creationId xmlns:p14="http://schemas.microsoft.com/office/powerpoint/2010/main" val="210998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CA327-C976-4898-BC96-609BC1CB888C}"/>
              </a:ext>
            </a:extLst>
          </p:cNvPr>
          <p:cNvSpPr>
            <a:spLocks noGrp="1"/>
          </p:cNvSpPr>
          <p:nvPr>
            <p:ph type="title"/>
          </p:nvPr>
        </p:nvSpPr>
        <p:spPr/>
        <p:txBody>
          <a:bodyPr/>
          <a:lstStyle/>
          <a:p>
            <a:r>
              <a:rPr lang="es-DO" dirty="0"/>
              <a:t>Los exámenes chinos para funcionarios</a:t>
            </a:r>
          </a:p>
        </p:txBody>
      </p:sp>
      <p:sp>
        <p:nvSpPr>
          <p:cNvPr id="3" name="Marcador de contenido 2">
            <a:extLst>
              <a:ext uri="{FF2B5EF4-FFF2-40B4-BE49-F238E27FC236}">
                <a16:creationId xmlns:a16="http://schemas.microsoft.com/office/drawing/2014/main" id="{43353153-5D73-448F-AA81-C2CCFDC58562}"/>
              </a:ext>
            </a:extLst>
          </p:cNvPr>
          <p:cNvSpPr>
            <a:spLocks noGrp="1"/>
          </p:cNvSpPr>
          <p:nvPr>
            <p:ph idx="1"/>
          </p:nvPr>
        </p:nvSpPr>
        <p:spPr/>
        <p:txBody>
          <a:bodyPr>
            <a:normAutofit lnSpcReduction="10000"/>
          </a:bodyPr>
          <a:lstStyle/>
          <a:p>
            <a:r>
              <a:rPr lang="es-DO" dirty="0"/>
              <a:t>Problemas:</a:t>
            </a:r>
          </a:p>
          <a:p>
            <a:pPr lvl="1"/>
            <a:r>
              <a:rPr lang="es-DO" dirty="0"/>
              <a:t>Corrupción de jueces</a:t>
            </a:r>
          </a:p>
          <a:p>
            <a:pPr lvl="1"/>
            <a:r>
              <a:rPr lang="es-DO" dirty="0"/>
              <a:t>Sólo evaluaban conocimiento de clásicos</a:t>
            </a:r>
          </a:p>
          <a:p>
            <a:pPr lvl="1"/>
            <a:r>
              <a:rPr lang="es-DO" dirty="0"/>
              <a:t>Insuficiente preparación para las tareas de funcionarios</a:t>
            </a:r>
          </a:p>
          <a:p>
            <a:pPr lvl="1"/>
            <a:r>
              <a:rPr lang="es-DO" dirty="0"/>
              <a:t>Sólo formaba generalistas, cuando se requerían especialistas</a:t>
            </a:r>
          </a:p>
          <a:p>
            <a:r>
              <a:rPr lang="es-DO" dirty="0"/>
              <a:t>A pesar de eso, permanecieron inalterables por 8 siglos, hasta su abolición en 1905</a:t>
            </a:r>
          </a:p>
        </p:txBody>
      </p:sp>
      <p:pic>
        <p:nvPicPr>
          <p:cNvPr id="5" name="Imagen 4" descr="https://upload.wikimedia.org/wikipedia/commons/5/5a/Palastexamen-SongDynastie-Kaiser.jpg">
            <a:extLst>
              <a:ext uri="{FF2B5EF4-FFF2-40B4-BE49-F238E27FC236}">
                <a16:creationId xmlns:a16="http://schemas.microsoft.com/office/drawing/2014/main" id="{F6B15A7D-612D-48AE-A709-8847D26F01E7}"/>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6809" y="1066800"/>
            <a:ext cx="1752600" cy="1675943"/>
          </a:xfrm>
          <a:prstGeom prst="rect">
            <a:avLst/>
          </a:prstGeom>
          <a:noFill/>
          <a:ln>
            <a:noFill/>
          </a:ln>
        </p:spPr>
      </p:pic>
    </p:spTree>
    <p:extLst>
      <p:ext uri="{BB962C8B-B14F-4D97-AF65-F5344CB8AC3E}">
        <p14:creationId xmlns:p14="http://schemas.microsoft.com/office/powerpoint/2010/main" val="2181697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7092-1C75-44F2-BA0B-8A4620E400CE}"/>
              </a:ext>
            </a:extLst>
          </p:cNvPr>
          <p:cNvSpPr>
            <a:spLocks noGrp="1"/>
          </p:cNvSpPr>
          <p:nvPr>
            <p:ph type="title"/>
          </p:nvPr>
        </p:nvSpPr>
        <p:spPr/>
        <p:txBody>
          <a:bodyPr/>
          <a:lstStyle/>
          <a:p>
            <a:r>
              <a:rPr lang="es-DO" dirty="0"/>
              <a:t>Tests informatizados vía Web: Puntos a reflexionar</a:t>
            </a:r>
          </a:p>
        </p:txBody>
      </p:sp>
      <p:sp>
        <p:nvSpPr>
          <p:cNvPr id="3" name="Marcador de contenido 2">
            <a:extLst>
              <a:ext uri="{FF2B5EF4-FFF2-40B4-BE49-F238E27FC236}">
                <a16:creationId xmlns:a16="http://schemas.microsoft.com/office/drawing/2014/main" id="{8464B6AE-942F-4DA9-859C-98CA74873DF4}"/>
              </a:ext>
            </a:extLst>
          </p:cNvPr>
          <p:cNvSpPr>
            <a:spLocks noGrp="1"/>
          </p:cNvSpPr>
          <p:nvPr>
            <p:ph idx="1"/>
          </p:nvPr>
        </p:nvSpPr>
        <p:spPr>
          <a:xfrm>
            <a:off x="457200" y="1295400"/>
            <a:ext cx="8305800" cy="4830763"/>
          </a:xfrm>
        </p:spPr>
        <p:txBody>
          <a:bodyPr>
            <a:normAutofit fontScale="62500" lnSpcReduction="20000"/>
          </a:bodyPr>
          <a:lstStyle/>
          <a:p>
            <a:pPr marL="514350" indent="-514350">
              <a:buFont typeface="+mj-lt"/>
              <a:buAutoNum type="arabicPeriod"/>
            </a:pPr>
            <a:r>
              <a:rPr lang="es-DO" dirty="0"/>
              <a:t>No se conoce la calidad de muchos de los tests que se ofrecen vía Web, y es difícil discriminar entre instrumentos científicamente validados de los que son meros pasatiempos</a:t>
            </a:r>
          </a:p>
          <a:p>
            <a:pPr marL="514350" indent="-514350">
              <a:buFont typeface="+mj-lt"/>
              <a:buAutoNum type="arabicPeriod"/>
            </a:pPr>
            <a:r>
              <a:rPr lang="es-DO" dirty="0"/>
              <a:t>Falta de seguridad en las pruebas, sobre todo cuando los resultados serán usados para toma de decisiones cruciales para quien responde (selección de personal, pruebas académicas de promoción…). Las posibilidades de fraudes por consultas externas aumentan enormemente, sin que existan mecanismos válidos de control.</a:t>
            </a:r>
          </a:p>
          <a:p>
            <a:pPr marL="514350" indent="-514350">
              <a:buFont typeface="+mj-lt"/>
              <a:buAutoNum type="arabicPeriod"/>
            </a:pPr>
            <a:r>
              <a:rPr lang="es-DO" dirty="0"/>
              <a:t>En el mismo tenor, aumentan las posibilidades de suplantación de la identidad de quien contesta.</a:t>
            </a:r>
          </a:p>
          <a:p>
            <a:pPr marL="514350" indent="-514350">
              <a:buFont typeface="+mj-lt"/>
              <a:buAutoNum type="arabicPeriod"/>
            </a:pPr>
            <a:r>
              <a:rPr lang="es-DO" dirty="0"/>
              <a:t>Sesgos tecnológicos. Para los tests donde la velocidad (o el tiempo de respuesta) son cruciales, los disturbios de la red, el ancho de banda disponible y otros factores puede poner en serias condiciones de disparidad a diferentes usuarios, independientemente de sus niveles de habilidad. Figurémonos un apagón en el medio de una aplicación de un TRD-A…</a:t>
            </a:r>
          </a:p>
          <a:p>
            <a:pPr marL="0" indent="0">
              <a:buNone/>
            </a:pPr>
            <a:r>
              <a:rPr lang="es-DO" dirty="0"/>
              <a:t>(Ver los lineamientos de la International Test </a:t>
            </a:r>
            <a:r>
              <a:rPr lang="es-DO" dirty="0" err="1"/>
              <a:t>Commission</a:t>
            </a:r>
            <a:r>
              <a:rPr lang="es-DO" dirty="0"/>
              <a:t> (ITC), respecto a las pruebas entregadas vía Internet en https://www.intestcom.org/page/5 )</a:t>
            </a:r>
          </a:p>
        </p:txBody>
      </p:sp>
    </p:spTree>
    <p:extLst>
      <p:ext uri="{BB962C8B-B14F-4D97-AF65-F5344CB8AC3E}">
        <p14:creationId xmlns:p14="http://schemas.microsoft.com/office/powerpoint/2010/main" val="310774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7092-1C75-44F2-BA0B-8A4620E400CE}"/>
              </a:ext>
            </a:extLst>
          </p:cNvPr>
          <p:cNvSpPr>
            <a:spLocks noGrp="1"/>
          </p:cNvSpPr>
          <p:nvPr>
            <p:ph type="title"/>
          </p:nvPr>
        </p:nvSpPr>
        <p:spPr/>
        <p:txBody>
          <a:bodyPr>
            <a:normAutofit fontScale="90000"/>
          </a:bodyPr>
          <a:lstStyle/>
          <a:p>
            <a:r>
              <a:rPr lang="es-DO" dirty="0"/>
              <a:t>Tests informatizados vía Web: Una posición profesional y personal</a:t>
            </a:r>
          </a:p>
        </p:txBody>
      </p:sp>
      <p:sp>
        <p:nvSpPr>
          <p:cNvPr id="3" name="Marcador de contenido 2">
            <a:extLst>
              <a:ext uri="{FF2B5EF4-FFF2-40B4-BE49-F238E27FC236}">
                <a16:creationId xmlns:a16="http://schemas.microsoft.com/office/drawing/2014/main" id="{8464B6AE-942F-4DA9-859C-98CA74873DF4}"/>
              </a:ext>
            </a:extLst>
          </p:cNvPr>
          <p:cNvSpPr>
            <a:spLocks noGrp="1"/>
          </p:cNvSpPr>
          <p:nvPr>
            <p:ph idx="1"/>
          </p:nvPr>
        </p:nvSpPr>
        <p:spPr>
          <a:xfrm>
            <a:off x="457200" y="1295400"/>
            <a:ext cx="8305800" cy="4830763"/>
          </a:xfrm>
        </p:spPr>
        <p:txBody>
          <a:bodyPr>
            <a:normAutofit fontScale="92500" lnSpcReduction="10000"/>
          </a:bodyPr>
          <a:lstStyle/>
          <a:p>
            <a:r>
              <a:rPr lang="es-DO" dirty="0"/>
              <a:t>Por regla general, y por criterios éticos, profesionales y técnicos, nos oponemos a que las pruebas de selección de personal y de medición de características que son críticas para quien se evalúa (promoción académica o laboral, investigación forense), se realicen libremente en línea, sin supervisión.</a:t>
            </a:r>
          </a:p>
          <a:p>
            <a:r>
              <a:rPr lang="es-DO" dirty="0"/>
              <a:t>La práctica de enviar un enlace (“link”) a los aspirantes a cargos la consideramos inapropiada, al momento actual de la tecnología y conscientes de las características de nuestra población.</a:t>
            </a:r>
          </a:p>
        </p:txBody>
      </p:sp>
    </p:spTree>
    <p:extLst>
      <p:ext uri="{BB962C8B-B14F-4D97-AF65-F5344CB8AC3E}">
        <p14:creationId xmlns:p14="http://schemas.microsoft.com/office/powerpoint/2010/main" val="3485659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DEE059-70B1-44B6-8EB3-9EAFEA233805}"/>
              </a:ext>
            </a:extLst>
          </p:cNvPr>
          <p:cNvSpPr>
            <a:spLocks noGrp="1"/>
          </p:cNvSpPr>
          <p:nvPr>
            <p:ph type="title"/>
          </p:nvPr>
        </p:nvSpPr>
        <p:spPr/>
        <p:txBody>
          <a:bodyPr/>
          <a:lstStyle/>
          <a:p>
            <a:r>
              <a:rPr lang="es-DO" dirty="0"/>
              <a:t>Historia de mi experiencia Dominicana en la computarización de las pruebas psicométricas</a:t>
            </a:r>
          </a:p>
        </p:txBody>
      </p:sp>
      <p:sp>
        <p:nvSpPr>
          <p:cNvPr id="3" name="Marcador de texto 2">
            <a:extLst>
              <a:ext uri="{FF2B5EF4-FFF2-40B4-BE49-F238E27FC236}">
                <a16:creationId xmlns:a16="http://schemas.microsoft.com/office/drawing/2014/main" id="{6380493D-27A5-4565-914E-ED5024AFF290}"/>
              </a:ext>
            </a:extLst>
          </p:cNvPr>
          <p:cNvSpPr>
            <a:spLocks noGrp="1"/>
          </p:cNvSpPr>
          <p:nvPr>
            <p:ph type="body" idx="1"/>
          </p:nvPr>
        </p:nvSpPr>
        <p:spPr/>
        <p:txBody>
          <a:bodyPr/>
          <a:lstStyle/>
          <a:p>
            <a:r>
              <a:rPr lang="es-DO" dirty="0"/>
              <a:t>Mi visión de la historia de la informatización de las pruebas en RD</a:t>
            </a:r>
          </a:p>
        </p:txBody>
      </p:sp>
    </p:spTree>
    <p:extLst>
      <p:ext uri="{BB962C8B-B14F-4D97-AF65-F5344CB8AC3E}">
        <p14:creationId xmlns:p14="http://schemas.microsoft.com/office/powerpoint/2010/main" val="1564888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6BA984-FCDF-443F-B40D-ADE751C5D2FD}"/>
              </a:ext>
            </a:extLst>
          </p:cNvPr>
          <p:cNvSpPr>
            <a:spLocks noGrp="1"/>
          </p:cNvSpPr>
          <p:nvPr>
            <p:ph type="title"/>
          </p:nvPr>
        </p:nvSpPr>
        <p:spPr/>
        <p:txBody>
          <a:bodyPr>
            <a:normAutofit fontScale="90000"/>
          </a:bodyPr>
          <a:lstStyle/>
          <a:p>
            <a:r>
              <a:rPr lang="es-DO" dirty="0"/>
              <a:t>Premisas para mi interés en computarización de pruebas</a:t>
            </a:r>
          </a:p>
        </p:txBody>
      </p:sp>
      <p:sp>
        <p:nvSpPr>
          <p:cNvPr id="3" name="Marcador de contenido 2">
            <a:extLst>
              <a:ext uri="{FF2B5EF4-FFF2-40B4-BE49-F238E27FC236}">
                <a16:creationId xmlns:a16="http://schemas.microsoft.com/office/drawing/2014/main" id="{91F08C8D-7A81-4372-A901-6022342F5523}"/>
              </a:ext>
            </a:extLst>
          </p:cNvPr>
          <p:cNvSpPr>
            <a:spLocks noGrp="1"/>
          </p:cNvSpPr>
          <p:nvPr>
            <p:ph idx="1"/>
          </p:nvPr>
        </p:nvSpPr>
        <p:spPr/>
        <p:txBody>
          <a:bodyPr>
            <a:normAutofit fontScale="70000" lnSpcReduction="20000"/>
          </a:bodyPr>
          <a:lstStyle/>
          <a:p>
            <a:r>
              <a:rPr lang="es-DO" dirty="0"/>
              <a:t>Desde siempre fuerte interés por los tests, la psicometría y la investigación. (Detonantes para abandonar la medicina en </a:t>
            </a:r>
            <a:r>
              <a:rPr lang="es-DO" dirty="0" err="1"/>
              <a:t>pos</a:t>
            </a:r>
            <a:r>
              <a:rPr lang="es-DO" dirty="0"/>
              <a:t> de la psicología.</a:t>
            </a:r>
          </a:p>
          <a:p>
            <a:r>
              <a:rPr lang="es-DO" dirty="0"/>
              <a:t>Interés por la electrónica, la tecnología, los nuevos inventos…</a:t>
            </a:r>
          </a:p>
          <a:p>
            <a:r>
              <a:rPr lang="es-DO" dirty="0"/>
              <a:t>Haragán: Me gusta la ley del menor esfuerzo, usar atajos para evitar tareas rutinarias y repetitivas [¡capaz de pasarme 15 minutos rebuscando para encontrar dónde dejé un destornillador eléctrico, para poner un tornillo sin tener que darle vuelta a un destornillador manual, lo que me hubiese tomado menos de tres minutos!)</a:t>
            </a:r>
          </a:p>
          <a:p>
            <a:r>
              <a:rPr lang="es-DO" dirty="0"/>
              <a:t>Gusto por la innovación, las novedades científicas y técnicas.</a:t>
            </a:r>
          </a:p>
          <a:p>
            <a:r>
              <a:rPr lang="es-DO" dirty="0"/>
              <a:t>Necesidad de iniciar mi práctica profesional como psicólogo clínico y escolar, y emplear los tests en diferentes fases de mi trabajo en una y otra área.</a:t>
            </a:r>
          </a:p>
          <a:p>
            <a:endParaRPr lang="es-DO" dirty="0"/>
          </a:p>
        </p:txBody>
      </p:sp>
    </p:spTree>
    <p:extLst>
      <p:ext uri="{BB962C8B-B14F-4D97-AF65-F5344CB8AC3E}">
        <p14:creationId xmlns:p14="http://schemas.microsoft.com/office/powerpoint/2010/main" val="875554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94B00C-042B-4069-89C5-532A24300D34}"/>
              </a:ext>
            </a:extLst>
          </p:cNvPr>
          <p:cNvSpPr>
            <a:spLocks noGrp="1"/>
          </p:cNvSpPr>
          <p:nvPr>
            <p:ph type="title"/>
          </p:nvPr>
        </p:nvSpPr>
        <p:spPr/>
        <p:txBody>
          <a:bodyPr/>
          <a:lstStyle/>
          <a:p>
            <a:r>
              <a:rPr lang="es-DO" dirty="0"/>
              <a:t>Procesamiento de mi tesis de doctorado</a:t>
            </a:r>
          </a:p>
        </p:txBody>
      </p:sp>
      <p:sp>
        <p:nvSpPr>
          <p:cNvPr id="3" name="Marcador de contenido 2">
            <a:extLst>
              <a:ext uri="{FF2B5EF4-FFF2-40B4-BE49-F238E27FC236}">
                <a16:creationId xmlns:a16="http://schemas.microsoft.com/office/drawing/2014/main" id="{19129086-16FA-468A-BC1C-D24E8AC35035}"/>
              </a:ext>
            </a:extLst>
          </p:cNvPr>
          <p:cNvSpPr>
            <a:spLocks noGrp="1"/>
          </p:cNvSpPr>
          <p:nvPr>
            <p:ph idx="1"/>
          </p:nvPr>
        </p:nvSpPr>
        <p:spPr>
          <a:xfrm>
            <a:off x="447989" y="1166018"/>
            <a:ext cx="5867400" cy="4525963"/>
          </a:xfrm>
        </p:spPr>
        <p:txBody>
          <a:bodyPr>
            <a:normAutofit lnSpcReduction="10000"/>
          </a:bodyPr>
          <a:lstStyle/>
          <a:p>
            <a:r>
              <a:rPr lang="es-DO" dirty="0"/>
              <a:t>Investigación del concepto de autodeterminación en jóvenes, comparando adolescentes en 1977 con quienes eran adolescentes en 1968 (mayo francés)</a:t>
            </a:r>
          </a:p>
          <a:p>
            <a:r>
              <a:rPr lang="es-DO" dirty="0"/>
              <a:t>Se procesó en una IBM que ocupaba un edificio de 4 plantas</a:t>
            </a:r>
          </a:p>
          <a:p>
            <a:r>
              <a:rPr lang="es-DO" dirty="0"/>
              <a:t>Uso de tarjetas perforadas</a:t>
            </a:r>
          </a:p>
        </p:txBody>
      </p:sp>
      <p:pic>
        <p:nvPicPr>
          <p:cNvPr id="4" name="Imagen 3">
            <a:extLst>
              <a:ext uri="{FF2B5EF4-FFF2-40B4-BE49-F238E27FC236}">
                <a16:creationId xmlns:a16="http://schemas.microsoft.com/office/drawing/2014/main" id="{F8B16C8B-F01C-4A1F-8C95-76D9ABB46520}"/>
              </a:ext>
            </a:extLst>
          </p:cNvPr>
          <p:cNvPicPr>
            <a:picLocks noChangeAspect="1"/>
          </p:cNvPicPr>
          <p:nvPr/>
        </p:nvPicPr>
        <p:blipFill>
          <a:blip r:embed="rId3"/>
          <a:stretch>
            <a:fillRect/>
          </a:stretch>
        </p:blipFill>
        <p:spPr>
          <a:xfrm>
            <a:off x="7086600" y="990600"/>
            <a:ext cx="1889448" cy="1162412"/>
          </a:xfrm>
          <a:prstGeom prst="rect">
            <a:avLst/>
          </a:prstGeom>
        </p:spPr>
      </p:pic>
      <p:pic>
        <p:nvPicPr>
          <p:cNvPr id="5" name="Imagen 4">
            <a:extLst>
              <a:ext uri="{FF2B5EF4-FFF2-40B4-BE49-F238E27FC236}">
                <a16:creationId xmlns:a16="http://schemas.microsoft.com/office/drawing/2014/main" id="{704FB1D8-0C45-4DB0-991A-0B9AB73064BC}"/>
              </a:ext>
            </a:extLst>
          </p:cNvPr>
          <p:cNvPicPr>
            <a:picLocks noChangeAspect="1"/>
          </p:cNvPicPr>
          <p:nvPr/>
        </p:nvPicPr>
        <p:blipFill>
          <a:blip r:embed="rId4"/>
          <a:stretch>
            <a:fillRect/>
          </a:stretch>
        </p:blipFill>
        <p:spPr>
          <a:xfrm>
            <a:off x="7086600" y="2357862"/>
            <a:ext cx="1917391" cy="1271479"/>
          </a:xfrm>
          <a:prstGeom prst="rect">
            <a:avLst/>
          </a:prstGeom>
        </p:spPr>
      </p:pic>
      <p:pic>
        <p:nvPicPr>
          <p:cNvPr id="6" name="Imagen 5" descr="Resultado de imagen para Tarjetas perforadas IBM 1977">
            <a:extLst>
              <a:ext uri="{FF2B5EF4-FFF2-40B4-BE49-F238E27FC236}">
                <a16:creationId xmlns:a16="http://schemas.microsoft.com/office/drawing/2014/main" id="{FE20D848-3C3C-419C-B9AB-4B8EA7DF8042}"/>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31325" y="3779741"/>
            <a:ext cx="1972666" cy="1097059"/>
          </a:xfrm>
          <a:prstGeom prst="rect">
            <a:avLst/>
          </a:prstGeom>
          <a:noFill/>
          <a:ln>
            <a:noFill/>
          </a:ln>
        </p:spPr>
      </p:pic>
      <p:pic>
        <p:nvPicPr>
          <p:cNvPr id="8" name="Imagen 7">
            <a:extLst>
              <a:ext uri="{FF2B5EF4-FFF2-40B4-BE49-F238E27FC236}">
                <a16:creationId xmlns:a16="http://schemas.microsoft.com/office/drawing/2014/main" id="{A18E6DBC-89FB-4BE6-8D8C-1417486627D6}"/>
              </a:ext>
            </a:extLst>
          </p:cNvPr>
          <p:cNvPicPr/>
          <p:nvPr/>
        </p:nvPicPr>
        <p:blipFill>
          <a:blip r:embed="rId6"/>
          <a:stretch>
            <a:fillRect/>
          </a:stretch>
        </p:blipFill>
        <p:spPr>
          <a:xfrm>
            <a:off x="7009416" y="5010150"/>
            <a:ext cx="1993738" cy="1493379"/>
          </a:xfrm>
          <a:prstGeom prst="rect">
            <a:avLst/>
          </a:prstGeom>
        </p:spPr>
      </p:pic>
    </p:spTree>
    <p:extLst>
      <p:ext uri="{BB962C8B-B14F-4D97-AF65-F5344CB8AC3E}">
        <p14:creationId xmlns:p14="http://schemas.microsoft.com/office/powerpoint/2010/main" val="2519797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94B00C-042B-4069-89C5-532A24300D34}"/>
              </a:ext>
            </a:extLst>
          </p:cNvPr>
          <p:cNvSpPr>
            <a:spLocks noGrp="1"/>
          </p:cNvSpPr>
          <p:nvPr>
            <p:ph type="title"/>
          </p:nvPr>
        </p:nvSpPr>
        <p:spPr/>
        <p:txBody>
          <a:bodyPr/>
          <a:lstStyle/>
          <a:p>
            <a:r>
              <a:rPr lang="es-DO" dirty="0"/>
              <a:t>Procesamiento de mi tesis de doctorado</a:t>
            </a:r>
          </a:p>
        </p:txBody>
      </p:sp>
      <p:sp>
        <p:nvSpPr>
          <p:cNvPr id="3" name="Marcador de contenido 2">
            <a:extLst>
              <a:ext uri="{FF2B5EF4-FFF2-40B4-BE49-F238E27FC236}">
                <a16:creationId xmlns:a16="http://schemas.microsoft.com/office/drawing/2014/main" id="{19129086-16FA-468A-BC1C-D24E8AC35035}"/>
              </a:ext>
            </a:extLst>
          </p:cNvPr>
          <p:cNvSpPr>
            <a:spLocks noGrp="1"/>
          </p:cNvSpPr>
          <p:nvPr>
            <p:ph idx="1"/>
          </p:nvPr>
        </p:nvSpPr>
        <p:spPr>
          <a:xfrm>
            <a:off x="447989" y="1166018"/>
            <a:ext cx="5867400" cy="4525963"/>
          </a:xfrm>
        </p:spPr>
        <p:txBody>
          <a:bodyPr>
            <a:normAutofit fontScale="92500" lnSpcReduction="20000"/>
          </a:bodyPr>
          <a:lstStyle/>
          <a:p>
            <a:r>
              <a:rPr lang="es-DO" dirty="0"/>
              <a:t>Usé el SPSS por primera vez</a:t>
            </a:r>
          </a:p>
          <a:p>
            <a:r>
              <a:rPr lang="es-DO" dirty="0"/>
              <a:t>Además coeficientes de correlación y de regresión, el análisis factorial, con rotación Varimax. </a:t>
            </a:r>
          </a:p>
          <a:p>
            <a:r>
              <a:rPr lang="es-DO" dirty="0"/>
              <a:t>El proceso duró ¡en solamente tres días de trabajo!</a:t>
            </a:r>
          </a:p>
          <a:p>
            <a:r>
              <a:rPr lang="es-DO" dirty="0"/>
              <a:t>¡Era algo mágico y fascinante!, aunque luego tuve que volver a hacer muchos de esos cálculos a mano. </a:t>
            </a:r>
          </a:p>
        </p:txBody>
      </p:sp>
      <p:pic>
        <p:nvPicPr>
          <p:cNvPr id="7" name="Imagen 6" descr="C:\Users\luis\AppData\Local\Microsoft\Windows\INetCache\Content.MSO\48380E5A.tmp">
            <a:extLst>
              <a:ext uri="{FF2B5EF4-FFF2-40B4-BE49-F238E27FC236}">
                <a16:creationId xmlns:a16="http://schemas.microsoft.com/office/drawing/2014/main" id="{DF527C6E-0BCD-4FAA-BCC6-15E5EDE38C33}"/>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0" y="1066800"/>
            <a:ext cx="2103003" cy="1332167"/>
          </a:xfrm>
          <a:prstGeom prst="rect">
            <a:avLst/>
          </a:prstGeom>
          <a:noFill/>
          <a:ln>
            <a:noFill/>
          </a:ln>
        </p:spPr>
      </p:pic>
      <p:pic>
        <p:nvPicPr>
          <p:cNvPr id="8" name="Imagen 7" descr="Imagen que contiene texto&#10;&#10;Descripción generada con confianza muy alta">
            <a:extLst>
              <a:ext uri="{FF2B5EF4-FFF2-40B4-BE49-F238E27FC236}">
                <a16:creationId xmlns:a16="http://schemas.microsoft.com/office/drawing/2014/main" id="{D1C5732E-59FD-4C69-94FC-B262E1E9219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6139613" y="3369427"/>
            <a:ext cx="2821390" cy="2179214"/>
          </a:xfrm>
          <a:prstGeom prst="rect">
            <a:avLst/>
          </a:prstGeom>
        </p:spPr>
      </p:pic>
    </p:spTree>
    <p:extLst>
      <p:ext uri="{BB962C8B-B14F-4D97-AF65-F5344CB8AC3E}">
        <p14:creationId xmlns:p14="http://schemas.microsoft.com/office/powerpoint/2010/main" val="3990464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4B04B-191E-4C4D-8423-EA7F7C90C9E0}"/>
              </a:ext>
            </a:extLst>
          </p:cNvPr>
          <p:cNvSpPr>
            <a:spLocks noGrp="1"/>
          </p:cNvSpPr>
          <p:nvPr>
            <p:ph type="title"/>
          </p:nvPr>
        </p:nvSpPr>
        <p:spPr/>
        <p:txBody>
          <a:bodyPr/>
          <a:lstStyle/>
          <a:p>
            <a:r>
              <a:rPr lang="es-DO" dirty="0"/>
              <a:t>Primera experiencia en programación de tests</a:t>
            </a:r>
          </a:p>
        </p:txBody>
      </p:sp>
      <p:sp>
        <p:nvSpPr>
          <p:cNvPr id="3" name="Marcador de contenido 2">
            <a:extLst>
              <a:ext uri="{FF2B5EF4-FFF2-40B4-BE49-F238E27FC236}">
                <a16:creationId xmlns:a16="http://schemas.microsoft.com/office/drawing/2014/main" id="{9378C878-8DEC-465E-A019-41BD2217FB85}"/>
              </a:ext>
            </a:extLst>
          </p:cNvPr>
          <p:cNvSpPr>
            <a:spLocks noGrp="1"/>
          </p:cNvSpPr>
          <p:nvPr>
            <p:ph idx="1"/>
          </p:nvPr>
        </p:nvSpPr>
        <p:spPr/>
        <p:txBody>
          <a:bodyPr>
            <a:normAutofit fontScale="92500" lnSpcReduction="20000"/>
          </a:bodyPr>
          <a:lstStyle/>
          <a:p>
            <a:r>
              <a:rPr lang="es-DO" dirty="0"/>
              <a:t>Inicio profesional en 1977 en RD, con necesidad de aplicar y corregir tests como 16FP, Kuder y otros</a:t>
            </a:r>
          </a:p>
          <a:p>
            <a:r>
              <a:rPr lang="es-DO" dirty="0"/>
              <a:t>Calculadora programable TI 57, con 8 memorias y 50 pasos programables</a:t>
            </a:r>
          </a:p>
          <a:p>
            <a:r>
              <a:rPr lang="es-DO" dirty="0"/>
              <a:t>Programación de cálculo de factores de 2do orden del 16FP</a:t>
            </a:r>
          </a:p>
          <a:p>
            <a:r>
              <a:rPr lang="es-DO" dirty="0"/>
              <a:t>Lentitud en la entrada de datos, salida con poca información para el usuario, y, lo peor, si mi hermano necesitaba escribir un programa, tenía que borrar el que yo había hecho</a:t>
            </a:r>
          </a:p>
        </p:txBody>
      </p:sp>
      <p:pic>
        <p:nvPicPr>
          <p:cNvPr id="4" name="Imagen 3" descr="C:\Users\luis\AppData\Local\Microsoft\Windows\INetCache\Content.MSO\35D82446.tmp">
            <a:extLst>
              <a:ext uri="{FF2B5EF4-FFF2-40B4-BE49-F238E27FC236}">
                <a16:creationId xmlns:a16="http://schemas.microsoft.com/office/drawing/2014/main" id="{D2BA7633-0D2E-4BE4-9172-7CDFDF716A2C}"/>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0" y="2687830"/>
            <a:ext cx="1295400" cy="1482339"/>
          </a:xfrm>
          <a:prstGeom prst="rect">
            <a:avLst/>
          </a:prstGeom>
          <a:noFill/>
          <a:ln>
            <a:noFill/>
          </a:ln>
        </p:spPr>
      </p:pic>
    </p:spTree>
    <p:extLst>
      <p:ext uri="{BB962C8B-B14F-4D97-AF65-F5344CB8AC3E}">
        <p14:creationId xmlns:p14="http://schemas.microsoft.com/office/powerpoint/2010/main" val="4250737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4C315-3B8A-4CB2-B683-A470EACFEA88}"/>
              </a:ext>
            </a:extLst>
          </p:cNvPr>
          <p:cNvSpPr>
            <a:spLocks noGrp="1"/>
          </p:cNvSpPr>
          <p:nvPr>
            <p:ph type="title"/>
          </p:nvPr>
        </p:nvSpPr>
        <p:spPr/>
        <p:txBody>
          <a:bodyPr>
            <a:normAutofit fontScale="90000"/>
          </a:bodyPr>
          <a:lstStyle/>
          <a:p>
            <a:r>
              <a:rPr lang="es-DO" dirty="0"/>
              <a:t>Segunda etapa: Calculadoras programables con memoria magnética</a:t>
            </a:r>
          </a:p>
        </p:txBody>
      </p:sp>
      <p:sp>
        <p:nvSpPr>
          <p:cNvPr id="3" name="Marcador de contenido 2">
            <a:extLst>
              <a:ext uri="{FF2B5EF4-FFF2-40B4-BE49-F238E27FC236}">
                <a16:creationId xmlns:a16="http://schemas.microsoft.com/office/drawing/2014/main" id="{772A07D1-DA3A-42F3-AC3F-32B120A8BC11}"/>
              </a:ext>
            </a:extLst>
          </p:cNvPr>
          <p:cNvSpPr>
            <a:spLocks noGrp="1"/>
          </p:cNvSpPr>
          <p:nvPr>
            <p:ph idx="1"/>
          </p:nvPr>
        </p:nvSpPr>
        <p:spPr>
          <a:xfrm>
            <a:off x="304801" y="990600"/>
            <a:ext cx="6172200" cy="4525963"/>
          </a:xfrm>
        </p:spPr>
        <p:txBody>
          <a:bodyPr>
            <a:normAutofit fontScale="77500" lnSpcReduction="20000"/>
          </a:bodyPr>
          <a:lstStyle/>
          <a:p>
            <a:r>
              <a:rPr lang="es-DO" dirty="0"/>
              <a:t>TI 59</a:t>
            </a:r>
          </a:p>
          <a:p>
            <a:r>
              <a:rPr lang="es-DO" dirty="0"/>
              <a:t>960 pasos de programación</a:t>
            </a:r>
          </a:p>
          <a:p>
            <a:r>
              <a:rPr lang="es-DO" dirty="0"/>
              <a:t>Guardar, en unas tarjetitas magnéticas, esos </a:t>
            </a:r>
          </a:p>
          <a:p>
            <a:r>
              <a:rPr lang="es-DO" dirty="0"/>
              <a:t>Podía desarrollar programas con más de los 960 pasos, mediante encadenamiento de varias tarjetas</a:t>
            </a:r>
          </a:p>
          <a:p>
            <a:r>
              <a:rPr lang="es-DO" dirty="0"/>
              <a:t>Se le adaptaba una impresora de papel térmico, donde podía lograrse la salida</a:t>
            </a:r>
          </a:p>
          <a:p>
            <a:r>
              <a:rPr lang="es-DO" dirty="0"/>
              <a:t>Se programaron tests como el MMPI, 16FP, KUDER, y otros que se usaban en el proceso de orientación vocacional del Colegio de la Salle de Santiago</a:t>
            </a:r>
          </a:p>
        </p:txBody>
      </p:sp>
      <p:pic>
        <p:nvPicPr>
          <p:cNvPr id="4" name="Imagen 3">
            <a:extLst>
              <a:ext uri="{FF2B5EF4-FFF2-40B4-BE49-F238E27FC236}">
                <a16:creationId xmlns:a16="http://schemas.microsoft.com/office/drawing/2014/main" id="{FD1B4430-A534-42E5-A9A1-5FB3BCC2F31F}"/>
              </a:ext>
            </a:extLst>
          </p:cNvPr>
          <p:cNvPicPr/>
          <p:nvPr/>
        </p:nvPicPr>
        <p:blipFill>
          <a:blip r:embed="rId2"/>
          <a:stretch>
            <a:fillRect/>
          </a:stretch>
        </p:blipFill>
        <p:spPr>
          <a:xfrm>
            <a:off x="7153275" y="914400"/>
            <a:ext cx="1990725" cy="1762125"/>
          </a:xfrm>
          <a:prstGeom prst="rect">
            <a:avLst/>
          </a:prstGeom>
        </p:spPr>
      </p:pic>
      <p:pic>
        <p:nvPicPr>
          <p:cNvPr id="5" name="Imagen 4">
            <a:extLst>
              <a:ext uri="{FF2B5EF4-FFF2-40B4-BE49-F238E27FC236}">
                <a16:creationId xmlns:a16="http://schemas.microsoft.com/office/drawing/2014/main" id="{C6C06121-5E54-486A-A020-97F32AD0D23A}"/>
              </a:ext>
            </a:extLst>
          </p:cNvPr>
          <p:cNvPicPr/>
          <p:nvPr/>
        </p:nvPicPr>
        <p:blipFill>
          <a:blip r:embed="rId3"/>
          <a:stretch>
            <a:fillRect/>
          </a:stretch>
        </p:blipFill>
        <p:spPr>
          <a:xfrm>
            <a:off x="5715000" y="4953826"/>
            <a:ext cx="3400309" cy="1904173"/>
          </a:xfrm>
          <a:prstGeom prst="rect">
            <a:avLst/>
          </a:prstGeom>
        </p:spPr>
      </p:pic>
    </p:spTree>
    <p:extLst>
      <p:ext uri="{BB962C8B-B14F-4D97-AF65-F5344CB8AC3E}">
        <p14:creationId xmlns:p14="http://schemas.microsoft.com/office/powerpoint/2010/main" val="2024044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4C315-3B8A-4CB2-B683-A470EACFEA88}"/>
              </a:ext>
            </a:extLst>
          </p:cNvPr>
          <p:cNvSpPr>
            <a:spLocks noGrp="1"/>
          </p:cNvSpPr>
          <p:nvPr>
            <p:ph type="title"/>
          </p:nvPr>
        </p:nvSpPr>
        <p:spPr/>
        <p:txBody>
          <a:bodyPr>
            <a:normAutofit fontScale="90000"/>
          </a:bodyPr>
          <a:lstStyle/>
          <a:p>
            <a:r>
              <a:rPr lang="es-DO" dirty="0"/>
              <a:t>Segunda etapa: Calculadoras programables con memoria magnética</a:t>
            </a:r>
          </a:p>
        </p:txBody>
      </p:sp>
      <p:sp>
        <p:nvSpPr>
          <p:cNvPr id="3" name="Marcador de contenido 2">
            <a:extLst>
              <a:ext uri="{FF2B5EF4-FFF2-40B4-BE49-F238E27FC236}">
                <a16:creationId xmlns:a16="http://schemas.microsoft.com/office/drawing/2014/main" id="{772A07D1-DA3A-42F3-AC3F-32B120A8BC11}"/>
              </a:ext>
            </a:extLst>
          </p:cNvPr>
          <p:cNvSpPr>
            <a:spLocks noGrp="1"/>
          </p:cNvSpPr>
          <p:nvPr>
            <p:ph idx="1"/>
          </p:nvPr>
        </p:nvSpPr>
        <p:spPr>
          <a:xfrm>
            <a:off x="304801" y="990601"/>
            <a:ext cx="6848474" cy="2819400"/>
          </a:xfrm>
        </p:spPr>
        <p:txBody>
          <a:bodyPr>
            <a:normAutofit fontScale="85000" lnSpcReduction="20000"/>
          </a:bodyPr>
          <a:lstStyle/>
          <a:p>
            <a:r>
              <a:rPr lang="es-DO" dirty="0"/>
              <a:t>Se hicieron algunos cálculos de normas de tests</a:t>
            </a:r>
          </a:p>
          <a:p>
            <a:r>
              <a:rPr lang="es-DO" dirty="0"/>
              <a:t>Lenguaje de programación semejante al lenguaje de máquina</a:t>
            </a:r>
          </a:p>
          <a:p>
            <a:r>
              <a:rPr lang="es-DO" dirty="0"/>
              <a:t>Soportaba programación lineal, condiciones, bucles lógicos… En fin, era una máquina calificada como “Turing completo”</a:t>
            </a:r>
          </a:p>
        </p:txBody>
      </p:sp>
      <p:pic>
        <p:nvPicPr>
          <p:cNvPr id="4" name="Imagen 3">
            <a:extLst>
              <a:ext uri="{FF2B5EF4-FFF2-40B4-BE49-F238E27FC236}">
                <a16:creationId xmlns:a16="http://schemas.microsoft.com/office/drawing/2014/main" id="{FD1B4430-A534-42E5-A9A1-5FB3BCC2F31F}"/>
              </a:ext>
            </a:extLst>
          </p:cNvPr>
          <p:cNvPicPr/>
          <p:nvPr/>
        </p:nvPicPr>
        <p:blipFill>
          <a:blip r:embed="rId2"/>
          <a:stretch>
            <a:fillRect/>
          </a:stretch>
        </p:blipFill>
        <p:spPr>
          <a:xfrm>
            <a:off x="7153275" y="914400"/>
            <a:ext cx="1990725" cy="1762125"/>
          </a:xfrm>
          <a:prstGeom prst="rect">
            <a:avLst/>
          </a:prstGeom>
        </p:spPr>
      </p:pic>
      <p:pic>
        <p:nvPicPr>
          <p:cNvPr id="6" name="Imagen 5">
            <a:extLst>
              <a:ext uri="{FF2B5EF4-FFF2-40B4-BE49-F238E27FC236}">
                <a16:creationId xmlns:a16="http://schemas.microsoft.com/office/drawing/2014/main" id="{216E231B-FF08-4F7E-8F99-C0DC39C7CD40}"/>
              </a:ext>
            </a:extLst>
          </p:cNvPr>
          <p:cNvPicPr>
            <a:picLocks noChangeAspect="1"/>
          </p:cNvPicPr>
          <p:nvPr/>
        </p:nvPicPr>
        <p:blipFill>
          <a:blip r:embed="rId3"/>
          <a:stretch>
            <a:fillRect/>
          </a:stretch>
        </p:blipFill>
        <p:spPr>
          <a:xfrm>
            <a:off x="2971800" y="3581400"/>
            <a:ext cx="5772150" cy="2552700"/>
          </a:xfrm>
          <a:prstGeom prst="rect">
            <a:avLst/>
          </a:prstGeom>
        </p:spPr>
      </p:pic>
    </p:spTree>
    <p:extLst>
      <p:ext uri="{BB962C8B-B14F-4D97-AF65-F5344CB8AC3E}">
        <p14:creationId xmlns:p14="http://schemas.microsoft.com/office/powerpoint/2010/main" val="795536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1CF3D8-0A4A-4D55-B618-4BDF65A15CF4}"/>
              </a:ext>
            </a:extLst>
          </p:cNvPr>
          <p:cNvSpPr>
            <a:spLocks noGrp="1"/>
          </p:cNvSpPr>
          <p:nvPr>
            <p:ph type="title"/>
          </p:nvPr>
        </p:nvSpPr>
        <p:spPr/>
        <p:txBody>
          <a:bodyPr/>
          <a:lstStyle/>
          <a:p>
            <a:r>
              <a:rPr lang="es-DO" dirty="0"/>
              <a:t>Siguiente paso: TRS-80 PC-2</a:t>
            </a:r>
          </a:p>
        </p:txBody>
      </p:sp>
      <p:sp>
        <p:nvSpPr>
          <p:cNvPr id="3" name="Marcador de contenido 2">
            <a:extLst>
              <a:ext uri="{FF2B5EF4-FFF2-40B4-BE49-F238E27FC236}">
                <a16:creationId xmlns:a16="http://schemas.microsoft.com/office/drawing/2014/main" id="{CACADC74-AD56-453F-8C4D-65173C722B74}"/>
              </a:ext>
            </a:extLst>
          </p:cNvPr>
          <p:cNvSpPr>
            <a:spLocks noGrp="1"/>
          </p:cNvSpPr>
          <p:nvPr>
            <p:ph idx="1"/>
          </p:nvPr>
        </p:nvSpPr>
        <p:spPr>
          <a:xfrm>
            <a:off x="152400" y="914400"/>
            <a:ext cx="6400800" cy="5334000"/>
          </a:xfrm>
        </p:spPr>
        <p:txBody>
          <a:bodyPr>
            <a:normAutofit fontScale="62500" lnSpcReduction="20000"/>
          </a:bodyPr>
          <a:lstStyle/>
          <a:p>
            <a:r>
              <a:rPr lang="es-DO" dirty="0"/>
              <a:t>Migración hacia una PC… No una “personal </a:t>
            </a:r>
            <a:r>
              <a:rPr lang="es-DO" dirty="0" err="1"/>
              <a:t>computer</a:t>
            </a:r>
            <a:r>
              <a:rPr lang="es-DO" dirty="0"/>
              <a:t>”, sino la Tandy Radio </a:t>
            </a:r>
            <a:r>
              <a:rPr lang="es-DO" dirty="0" err="1"/>
              <a:t>Shack</a:t>
            </a:r>
            <a:r>
              <a:rPr lang="es-DO" dirty="0"/>
              <a:t> </a:t>
            </a:r>
            <a:r>
              <a:rPr lang="es-DO" b="1" dirty="0"/>
              <a:t>Pocket </a:t>
            </a:r>
            <a:r>
              <a:rPr lang="es-DO" b="1" dirty="0" err="1"/>
              <a:t>Computer</a:t>
            </a:r>
            <a:r>
              <a:rPr lang="es-DO" b="1" dirty="0"/>
              <a:t>.</a:t>
            </a:r>
          </a:p>
          <a:p>
            <a:r>
              <a:rPr lang="es-DO" dirty="0"/>
              <a:t>Real computadora</a:t>
            </a:r>
          </a:p>
          <a:p>
            <a:pPr lvl="1"/>
            <a:r>
              <a:rPr lang="es-DO" dirty="0"/>
              <a:t>¡3K de memoria! (expandibles a 10K)</a:t>
            </a:r>
          </a:p>
          <a:p>
            <a:pPr lvl="1"/>
            <a:r>
              <a:rPr lang="es-DO" dirty="0"/>
              <a:t>Programable en BASIC</a:t>
            </a:r>
          </a:p>
          <a:p>
            <a:pPr lvl="1"/>
            <a:r>
              <a:rPr lang="es-DO" dirty="0"/>
              <a:t>Capacidad de adaptarle impresora tipo plotter de 4 cuatro colores</a:t>
            </a:r>
          </a:p>
          <a:p>
            <a:pPr lvl="1"/>
            <a:r>
              <a:rPr lang="es-DO" dirty="0"/>
              <a:t>Capacidad de grabar y leer datos desde una cinta de casete</a:t>
            </a:r>
          </a:p>
          <a:p>
            <a:r>
              <a:rPr lang="es-DO" dirty="0"/>
              <a:t>Se programaron todos los tests de orientación vocacional del Colegio de La Salle y se daba servicio de corrección de pruebas a la comunidad psicológica de Santiago, de inicios de los ’80</a:t>
            </a:r>
          </a:p>
          <a:p>
            <a:r>
              <a:rPr lang="es-DO" dirty="0"/>
              <a:t>Con este equipo se inició el proceso de entregar a los estudiantes de 4º año de bachillerato los resultados de sus pruebas vocacionales (Kuder, D-48, PMA y 16FP), en 5 días a partir de la fecha de aplicación de los tests, en vez de los dos a tres meses que se tomaba con la corrección manual.</a:t>
            </a:r>
          </a:p>
        </p:txBody>
      </p:sp>
      <p:pic>
        <p:nvPicPr>
          <p:cNvPr id="4" name="Imagen 3">
            <a:extLst>
              <a:ext uri="{FF2B5EF4-FFF2-40B4-BE49-F238E27FC236}">
                <a16:creationId xmlns:a16="http://schemas.microsoft.com/office/drawing/2014/main" id="{AC70294B-083F-41C0-A0E0-8CC94777298E}"/>
              </a:ext>
            </a:extLst>
          </p:cNvPr>
          <p:cNvPicPr>
            <a:picLocks noChangeAspect="1"/>
          </p:cNvPicPr>
          <p:nvPr/>
        </p:nvPicPr>
        <p:blipFill>
          <a:blip r:embed="rId2"/>
          <a:stretch>
            <a:fillRect/>
          </a:stretch>
        </p:blipFill>
        <p:spPr>
          <a:xfrm>
            <a:off x="6730638" y="1251702"/>
            <a:ext cx="2109399" cy="2176461"/>
          </a:xfrm>
          <a:prstGeom prst="rect">
            <a:avLst/>
          </a:prstGeom>
        </p:spPr>
      </p:pic>
      <p:pic>
        <p:nvPicPr>
          <p:cNvPr id="5" name="Imagen 4" descr="Resultado de imagen para radio shack pocket computer grabadora">
            <a:extLst>
              <a:ext uri="{FF2B5EF4-FFF2-40B4-BE49-F238E27FC236}">
                <a16:creationId xmlns:a16="http://schemas.microsoft.com/office/drawing/2014/main" id="{5742D9C6-770A-4F65-A527-196EC5188344}"/>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36435" y="3889395"/>
            <a:ext cx="1802765" cy="1987550"/>
          </a:xfrm>
          <a:prstGeom prst="rect">
            <a:avLst/>
          </a:prstGeom>
          <a:noFill/>
          <a:ln>
            <a:noFill/>
          </a:ln>
        </p:spPr>
      </p:pic>
    </p:spTree>
    <p:extLst>
      <p:ext uri="{BB962C8B-B14F-4D97-AF65-F5344CB8AC3E}">
        <p14:creationId xmlns:p14="http://schemas.microsoft.com/office/powerpoint/2010/main" val="61183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CC0980-673F-4C47-B6CA-412534F59F41}"/>
              </a:ext>
            </a:extLst>
          </p:cNvPr>
          <p:cNvSpPr>
            <a:spLocks noGrp="1"/>
          </p:cNvSpPr>
          <p:nvPr>
            <p:ph type="title"/>
          </p:nvPr>
        </p:nvSpPr>
        <p:spPr/>
        <p:txBody>
          <a:bodyPr/>
          <a:lstStyle/>
          <a:p>
            <a:r>
              <a:rPr lang="es-DO" dirty="0"/>
              <a:t>Los exámenes chinos para funcionarios</a:t>
            </a:r>
          </a:p>
        </p:txBody>
      </p:sp>
      <p:sp>
        <p:nvSpPr>
          <p:cNvPr id="3" name="Marcador de contenido 2">
            <a:extLst>
              <a:ext uri="{FF2B5EF4-FFF2-40B4-BE49-F238E27FC236}">
                <a16:creationId xmlns:a16="http://schemas.microsoft.com/office/drawing/2014/main" id="{48D04076-FF2B-4C6B-BBBD-5120AA73D813}"/>
              </a:ext>
            </a:extLst>
          </p:cNvPr>
          <p:cNvSpPr>
            <a:spLocks noGrp="1"/>
          </p:cNvSpPr>
          <p:nvPr>
            <p:ph idx="1"/>
          </p:nvPr>
        </p:nvSpPr>
        <p:spPr>
          <a:xfrm>
            <a:off x="228600" y="1066800"/>
            <a:ext cx="6934200" cy="4525963"/>
          </a:xfrm>
        </p:spPr>
        <p:txBody>
          <a:bodyPr>
            <a:normAutofit fontScale="85000" lnSpcReduction="10000"/>
          </a:bodyPr>
          <a:lstStyle/>
          <a:p>
            <a:r>
              <a:rPr lang="es-DO" dirty="0"/>
              <a:t>Diferencia con exámenes militares que se centraba en las destrezas de los candidatos, sus habilidades y fuerza física:</a:t>
            </a:r>
          </a:p>
          <a:p>
            <a:pPr lvl="1"/>
            <a:r>
              <a:rPr lang="es-DO" dirty="0"/>
              <a:t>Habilidad para disparar con arco y flecha tanto a pie como a caballo</a:t>
            </a:r>
          </a:p>
          <a:p>
            <a:pPr lvl="1"/>
            <a:r>
              <a:rPr lang="es-DO" dirty="0"/>
              <a:t>Doblar arcos de 40, 50 o 60 kg, levantar piedras de hasta 300 libras…</a:t>
            </a:r>
          </a:p>
          <a:p>
            <a:pPr lvl="1"/>
            <a:r>
              <a:rPr lang="es-DO" dirty="0"/>
              <a:t>No se interesaban tanto en excelencia intelectual, aunque debían escribir de memoria extractos de los clásicos militares, como </a:t>
            </a:r>
            <a:r>
              <a:rPr lang="es-DO" dirty="0" err="1"/>
              <a:t>Sun</a:t>
            </a:r>
            <a:r>
              <a:rPr lang="es-DO" dirty="0"/>
              <a:t> Tzu (El arte de la Guerra), </a:t>
            </a:r>
            <a:r>
              <a:rPr lang="es-DO" dirty="0" err="1"/>
              <a:t>Wazu</a:t>
            </a:r>
            <a:r>
              <a:rPr lang="es-DO" dirty="0"/>
              <a:t> y Suma Hace</a:t>
            </a:r>
          </a:p>
          <a:p>
            <a:pPr lvl="1"/>
            <a:endParaRPr lang="es-DO" dirty="0"/>
          </a:p>
        </p:txBody>
      </p:sp>
      <p:pic>
        <p:nvPicPr>
          <p:cNvPr id="4" name="Imagen 3" descr="Enchoen27n3200.jpg">
            <a:extLst>
              <a:ext uri="{FF2B5EF4-FFF2-40B4-BE49-F238E27FC236}">
                <a16:creationId xmlns:a16="http://schemas.microsoft.com/office/drawing/2014/main" id="{E9D57667-DF10-43CB-AD33-D352F2C370E9}"/>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41763" y="2186940"/>
            <a:ext cx="1653540" cy="2484120"/>
          </a:xfrm>
          <a:prstGeom prst="rect">
            <a:avLst/>
          </a:prstGeom>
          <a:noFill/>
          <a:ln>
            <a:noFill/>
          </a:ln>
        </p:spPr>
      </p:pic>
    </p:spTree>
    <p:extLst>
      <p:ext uri="{BB962C8B-B14F-4D97-AF65-F5344CB8AC3E}">
        <p14:creationId xmlns:p14="http://schemas.microsoft.com/office/powerpoint/2010/main" val="7045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0F1103-4805-46AA-A1DF-0366801E100E}"/>
              </a:ext>
            </a:extLst>
          </p:cNvPr>
          <p:cNvSpPr>
            <a:spLocks noGrp="1"/>
          </p:cNvSpPr>
          <p:nvPr>
            <p:ph type="title"/>
          </p:nvPr>
        </p:nvSpPr>
        <p:spPr/>
        <p:txBody>
          <a:bodyPr/>
          <a:lstStyle/>
          <a:p>
            <a:r>
              <a:rPr lang="es-DO" dirty="0"/>
              <a:t>Ejemplos de programación y salida de la TRS PC-2</a:t>
            </a:r>
          </a:p>
        </p:txBody>
      </p:sp>
      <p:pic>
        <p:nvPicPr>
          <p:cNvPr id="4" name="Imagen 3" descr="Imagen que contiene texto&#10;&#10;Descripción generada con confianza muy alta">
            <a:extLst>
              <a:ext uri="{FF2B5EF4-FFF2-40B4-BE49-F238E27FC236}">
                <a16:creationId xmlns:a16="http://schemas.microsoft.com/office/drawing/2014/main" id="{E1E0E685-DC66-4DCC-A1D7-707B7A3BD120}"/>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685800" y="1066800"/>
            <a:ext cx="2664125" cy="5562600"/>
          </a:xfrm>
          <a:prstGeom prst="rect">
            <a:avLst/>
          </a:prstGeom>
        </p:spPr>
      </p:pic>
      <p:pic>
        <p:nvPicPr>
          <p:cNvPr id="5" name="Imagen 4">
            <a:extLst>
              <a:ext uri="{FF2B5EF4-FFF2-40B4-BE49-F238E27FC236}">
                <a16:creationId xmlns:a16="http://schemas.microsoft.com/office/drawing/2014/main" id="{3B8FF6BD-E2B8-4C02-BB93-C9E8D44EA3F4}"/>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6200" y="1066800"/>
            <a:ext cx="2136477" cy="1551166"/>
          </a:xfrm>
          <a:prstGeom prst="rect">
            <a:avLst/>
          </a:prstGeom>
          <a:noFill/>
          <a:ln>
            <a:noFill/>
          </a:ln>
        </p:spPr>
      </p:pic>
      <p:pic>
        <p:nvPicPr>
          <p:cNvPr id="6" name="Imagen 5">
            <a:extLst>
              <a:ext uri="{FF2B5EF4-FFF2-40B4-BE49-F238E27FC236}">
                <a16:creationId xmlns:a16="http://schemas.microsoft.com/office/drawing/2014/main" id="{B81609DC-52E3-4206-8847-034DC6F90E98}"/>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35360" y="1066800"/>
            <a:ext cx="2106930" cy="5396865"/>
          </a:xfrm>
          <a:prstGeom prst="rect">
            <a:avLst/>
          </a:prstGeom>
          <a:noFill/>
          <a:ln>
            <a:noFill/>
          </a:ln>
        </p:spPr>
      </p:pic>
    </p:spTree>
    <p:extLst>
      <p:ext uri="{BB962C8B-B14F-4D97-AF65-F5344CB8AC3E}">
        <p14:creationId xmlns:p14="http://schemas.microsoft.com/office/powerpoint/2010/main" val="327255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DBB89-1F6D-4E50-8A63-E4AE8E8B1ACF}"/>
              </a:ext>
            </a:extLst>
          </p:cNvPr>
          <p:cNvSpPr>
            <a:spLocks noGrp="1"/>
          </p:cNvSpPr>
          <p:nvPr>
            <p:ph type="title"/>
          </p:nvPr>
        </p:nvSpPr>
        <p:spPr/>
        <p:txBody>
          <a:bodyPr/>
          <a:lstStyle/>
          <a:p>
            <a:r>
              <a:rPr lang="es-DO" dirty="0"/>
              <a:t>Revisión e investigación sobre tests en RD 1980</a:t>
            </a:r>
          </a:p>
        </p:txBody>
      </p:sp>
      <p:sp>
        <p:nvSpPr>
          <p:cNvPr id="3" name="Marcador de contenido 2">
            <a:extLst>
              <a:ext uri="{FF2B5EF4-FFF2-40B4-BE49-F238E27FC236}">
                <a16:creationId xmlns:a16="http://schemas.microsoft.com/office/drawing/2014/main" id="{2D1C4013-6341-42F2-88AF-7CB8CAC0FE7C}"/>
              </a:ext>
            </a:extLst>
          </p:cNvPr>
          <p:cNvSpPr>
            <a:spLocks noGrp="1"/>
          </p:cNvSpPr>
          <p:nvPr>
            <p:ph idx="1"/>
          </p:nvPr>
        </p:nvSpPr>
        <p:spPr/>
        <p:txBody>
          <a:bodyPr>
            <a:normAutofit fontScale="85000" lnSpcReduction="10000"/>
          </a:bodyPr>
          <a:lstStyle/>
          <a:p>
            <a:r>
              <a:rPr lang="es-DO" dirty="0"/>
              <a:t>Se comenzó a revisar el “arsenal” psicométrico de la República Dominicana</a:t>
            </a:r>
          </a:p>
          <a:p>
            <a:r>
              <a:rPr lang="es-DO" dirty="0"/>
              <a:t>Se detectaron numerosos tests que estaban siendo usados ampliamente sin normas apropiadas, con severos errores en plantillas de corrección</a:t>
            </a:r>
          </a:p>
          <a:p>
            <a:pPr lvl="1"/>
            <a:r>
              <a:rPr lang="es-DO" dirty="0"/>
              <a:t>Caso Kuder, en Santiago, donde las plantillas se copiaron de las de una Universidad, pero solamente se consideraron la mitad de las respuestas, y, aún en el caso que una persona contestase en la dirección crítica TODAS las preguntas de la escala de Servicio Social, por ejemplo, su calificación era de “No le interesan actividades de SS”</a:t>
            </a:r>
          </a:p>
        </p:txBody>
      </p:sp>
    </p:spTree>
    <p:extLst>
      <p:ext uri="{BB962C8B-B14F-4D97-AF65-F5344CB8AC3E}">
        <p14:creationId xmlns:p14="http://schemas.microsoft.com/office/powerpoint/2010/main" val="2875846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AFF7BB-EE4C-4174-82F9-96BB954ED5EE}"/>
              </a:ext>
            </a:extLst>
          </p:cNvPr>
          <p:cNvSpPr>
            <a:spLocks noGrp="1"/>
          </p:cNvSpPr>
          <p:nvPr>
            <p:ph type="title"/>
          </p:nvPr>
        </p:nvSpPr>
        <p:spPr/>
        <p:txBody>
          <a:bodyPr>
            <a:normAutofit fontScale="90000"/>
          </a:bodyPr>
          <a:lstStyle/>
          <a:p>
            <a:r>
              <a:rPr lang="es-DO" dirty="0"/>
              <a:t>Nacimiento de EPSI y su compromiso con el desarrollo y la garantía de calidad de los tests</a:t>
            </a:r>
          </a:p>
        </p:txBody>
      </p:sp>
      <p:sp>
        <p:nvSpPr>
          <p:cNvPr id="3" name="Marcador de contenido 2">
            <a:extLst>
              <a:ext uri="{FF2B5EF4-FFF2-40B4-BE49-F238E27FC236}">
                <a16:creationId xmlns:a16="http://schemas.microsoft.com/office/drawing/2014/main" id="{11EFBF0C-1033-440C-8F32-4BAD61335899}"/>
              </a:ext>
            </a:extLst>
          </p:cNvPr>
          <p:cNvSpPr>
            <a:spLocks noGrp="1"/>
          </p:cNvSpPr>
          <p:nvPr>
            <p:ph idx="1"/>
          </p:nvPr>
        </p:nvSpPr>
        <p:spPr/>
        <p:txBody>
          <a:bodyPr/>
          <a:lstStyle/>
          <a:p>
            <a:r>
              <a:rPr lang="es-DO" dirty="0"/>
              <a:t>En el 1982, una noche, el Psicólogo Manuel Ben, mi entrañable amigo, se presentó a mi casa y me propuso la idea de un servicio especializado en tests psicológicos y evaluación. De ahí surge la idea de EPSI, quien se convirtió en el repositorio de todas nuestras “locuras” y ensoñaciones, especialmente en el campo de la psicometría</a:t>
            </a:r>
          </a:p>
        </p:txBody>
      </p:sp>
    </p:spTree>
    <p:extLst>
      <p:ext uri="{BB962C8B-B14F-4D97-AF65-F5344CB8AC3E}">
        <p14:creationId xmlns:p14="http://schemas.microsoft.com/office/powerpoint/2010/main" val="78151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AFF7BB-EE4C-4174-82F9-96BB954ED5EE}"/>
              </a:ext>
            </a:extLst>
          </p:cNvPr>
          <p:cNvSpPr>
            <a:spLocks noGrp="1"/>
          </p:cNvSpPr>
          <p:nvPr>
            <p:ph type="title"/>
          </p:nvPr>
        </p:nvSpPr>
        <p:spPr/>
        <p:txBody>
          <a:bodyPr>
            <a:normAutofit fontScale="90000"/>
          </a:bodyPr>
          <a:lstStyle/>
          <a:p>
            <a:r>
              <a:rPr lang="es-DO" dirty="0"/>
              <a:t>Nacimiento de EPSI y su compromiso con el desarrollo y la garantía de calidad de los tests</a:t>
            </a:r>
          </a:p>
        </p:txBody>
      </p:sp>
      <p:sp>
        <p:nvSpPr>
          <p:cNvPr id="3" name="Marcador de contenido 2">
            <a:extLst>
              <a:ext uri="{FF2B5EF4-FFF2-40B4-BE49-F238E27FC236}">
                <a16:creationId xmlns:a16="http://schemas.microsoft.com/office/drawing/2014/main" id="{11EFBF0C-1033-440C-8F32-4BAD61335899}"/>
              </a:ext>
            </a:extLst>
          </p:cNvPr>
          <p:cNvSpPr>
            <a:spLocks noGrp="1"/>
          </p:cNvSpPr>
          <p:nvPr>
            <p:ph idx="1"/>
          </p:nvPr>
        </p:nvSpPr>
        <p:spPr/>
        <p:txBody>
          <a:bodyPr>
            <a:normAutofit fontScale="85000" lnSpcReduction="20000"/>
          </a:bodyPr>
          <a:lstStyle/>
          <a:p>
            <a:r>
              <a:rPr lang="es-DO" dirty="0"/>
              <a:t>Con EPSI surgen acciones como:</a:t>
            </a:r>
          </a:p>
          <a:p>
            <a:pPr lvl="1"/>
            <a:r>
              <a:rPr lang="es-DO" dirty="0"/>
              <a:t>Revisar las versiones de la serie de pruebas de Psicología Industrial Venezolana (PIV) que circulaban en ese entonces, y actualizarlas con las últimas versiones</a:t>
            </a:r>
          </a:p>
          <a:p>
            <a:pPr lvl="1"/>
            <a:r>
              <a:rPr lang="es-DO" dirty="0"/>
              <a:t>Introducir, adaptar y difundir la versión “C” del 16FP. La usada, en ese entonces en RD, era la “E”, la versión dominicana realizada por José Vicente Díaz de la forma “A” del test, con 187 preguntas, contra las 105 de la forma “C”.</a:t>
            </a:r>
          </a:p>
          <a:p>
            <a:pPr lvl="1"/>
            <a:r>
              <a:rPr lang="es-DO" dirty="0"/>
              <a:t>Revisar y adaptar el material de los tests, que seguían siendo fotocopias de fotocopias… En esta parte fueron imprescindibles los trabajos que había realizado la Psicóloga </a:t>
            </a:r>
            <a:r>
              <a:rPr lang="es-DO" dirty="0" err="1"/>
              <a:t>Dioda</a:t>
            </a:r>
            <a:r>
              <a:rPr lang="es-DO" dirty="0"/>
              <a:t> Reyes de Olivo, que desde la entonces UCMM, había realizado estudios de normalización y adaptación del Kuder, el 16FP, el Test de Valores y la EHAE.</a:t>
            </a:r>
          </a:p>
          <a:p>
            <a:endParaRPr lang="es-DO" dirty="0"/>
          </a:p>
        </p:txBody>
      </p:sp>
    </p:spTree>
    <p:extLst>
      <p:ext uri="{BB962C8B-B14F-4D97-AF65-F5344CB8AC3E}">
        <p14:creationId xmlns:p14="http://schemas.microsoft.com/office/powerpoint/2010/main" val="3084349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EF39D-987D-439C-A2F6-681B40F912B6}"/>
              </a:ext>
            </a:extLst>
          </p:cNvPr>
          <p:cNvSpPr>
            <a:spLocks noGrp="1"/>
          </p:cNvSpPr>
          <p:nvPr>
            <p:ph type="title"/>
          </p:nvPr>
        </p:nvSpPr>
        <p:spPr/>
        <p:txBody>
          <a:bodyPr/>
          <a:lstStyle/>
          <a:p>
            <a:r>
              <a:rPr lang="es-DO" dirty="0"/>
              <a:t>La aparición de las PC y su impacto en los tests en RD</a:t>
            </a:r>
          </a:p>
        </p:txBody>
      </p:sp>
      <p:sp>
        <p:nvSpPr>
          <p:cNvPr id="3" name="Marcador de contenido 2">
            <a:extLst>
              <a:ext uri="{FF2B5EF4-FFF2-40B4-BE49-F238E27FC236}">
                <a16:creationId xmlns:a16="http://schemas.microsoft.com/office/drawing/2014/main" id="{68317431-D14A-42B2-87AE-935847B47FB0}"/>
              </a:ext>
            </a:extLst>
          </p:cNvPr>
          <p:cNvSpPr>
            <a:spLocks noGrp="1"/>
          </p:cNvSpPr>
          <p:nvPr>
            <p:ph idx="1"/>
          </p:nvPr>
        </p:nvSpPr>
        <p:spPr>
          <a:xfrm>
            <a:off x="436180" y="967562"/>
            <a:ext cx="6477000" cy="4525963"/>
          </a:xfrm>
        </p:spPr>
        <p:txBody>
          <a:bodyPr>
            <a:normAutofit fontScale="92500" lnSpcReduction="20000"/>
          </a:bodyPr>
          <a:lstStyle/>
          <a:p>
            <a:r>
              <a:rPr lang="es-DO" dirty="0"/>
              <a:t>2ª mitad de los ’80: introducción de las computadoras personales, facilitadas, en precios y accesibilidad por las Tandy serie 1000, de Radio </a:t>
            </a:r>
            <a:r>
              <a:rPr lang="es-DO" dirty="0" err="1"/>
              <a:t>Shack</a:t>
            </a:r>
            <a:r>
              <a:rPr lang="es-DO" dirty="0"/>
              <a:t> </a:t>
            </a:r>
          </a:p>
          <a:p>
            <a:r>
              <a:rPr lang="es-DO" dirty="0"/>
              <a:t>Funcionaban con discos flexibles (“</a:t>
            </a:r>
            <a:r>
              <a:rPr lang="es-DO" dirty="0" err="1"/>
              <a:t>Floppy</a:t>
            </a:r>
            <a:r>
              <a:rPr lang="es-DO" dirty="0"/>
              <a:t> disk”) de 8”, luego de 5 ¼ y, por último, los semiflexibles de 3.5”</a:t>
            </a:r>
          </a:p>
          <a:p>
            <a:r>
              <a:rPr lang="es-DO" dirty="0"/>
              <a:t>2MB RAM</a:t>
            </a:r>
          </a:p>
          <a:p>
            <a:r>
              <a:rPr lang="es-DO" dirty="0"/>
              <a:t>Normalmente sin disco duro, o discos duros externos, muy costosos</a:t>
            </a:r>
          </a:p>
        </p:txBody>
      </p:sp>
      <p:pic>
        <p:nvPicPr>
          <p:cNvPr id="4" name="Imagen 3" descr="C:\Users\luis\AppData\Local\Microsoft\Windows\INetCache\Content.MSO\2B4B321C.tmp">
            <a:extLst>
              <a:ext uri="{FF2B5EF4-FFF2-40B4-BE49-F238E27FC236}">
                <a16:creationId xmlns:a16="http://schemas.microsoft.com/office/drawing/2014/main" id="{2166E341-916F-4BA9-AB69-62D08A7BB5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10205" y="923195"/>
            <a:ext cx="2206625" cy="2077085"/>
          </a:xfrm>
          <a:prstGeom prst="rect">
            <a:avLst/>
          </a:prstGeom>
          <a:noFill/>
          <a:ln>
            <a:noFill/>
          </a:ln>
        </p:spPr>
      </p:pic>
      <p:pic>
        <p:nvPicPr>
          <p:cNvPr id="5" name="Imagen 4" descr="C:\Users\luis\AppData\Local\Microsoft\Windows\INetCache\Content.MSO\14DF8A8A.tmp">
            <a:extLst>
              <a:ext uri="{FF2B5EF4-FFF2-40B4-BE49-F238E27FC236}">
                <a16:creationId xmlns:a16="http://schemas.microsoft.com/office/drawing/2014/main" id="{18144912-9F9E-4B1D-B21C-DA3BB7013040}"/>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01393" y="3203340"/>
            <a:ext cx="2484455" cy="1206016"/>
          </a:xfrm>
          <a:prstGeom prst="rect">
            <a:avLst/>
          </a:prstGeom>
          <a:noFill/>
          <a:ln>
            <a:noFill/>
          </a:ln>
        </p:spPr>
      </p:pic>
      <p:pic>
        <p:nvPicPr>
          <p:cNvPr id="6" name="Imagen 5" descr="Resultado de imagen para Radio Shack External HDd 1980">
            <a:extLst>
              <a:ext uri="{FF2B5EF4-FFF2-40B4-BE49-F238E27FC236}">
                <a16:creationId xmlns:a16="http://schemas.microsoft.com/office/drawing/2014/main" id="{DB69A077-93D0-47D1-B612-C3AECFF8BF8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63273" y="4886642"/>
            <a:ext cx="2822575" cy="1619885"/>
          </a:xfrm>
          <a:prstGeom prst="rect">
            <a:avLst/>
          </a:prstGeom>
          <a:noFill/>
          <a:ln>
            <a:noFill/>
          </a:ln>
        </p:spPr>
      </p:pic>
    </p:spTree>
    <p:extLst>
      <p:ext uri="{BB962C8B-B14F-4D97-AF65-F5344CB8AC3E}">
        <p14:creationId xmlns:p14="http://schemas.microsoft.com/office/powerpoint/2010/main" val="2432785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EF39D-987D-439C-A2F6-681B40F912B6}"/>
              </a:ext>
            </a:extLst>
          </p:cNvPr>
          <p:cNvSpPr>
            <a:spLocks noGrp="1"/>
          </p:cNvSpPr>
          <p:nvPr>
            <p:ph type="title"/>
          </p:nvPr>
        </p:nvSpPr>
        <p:spPr/>
        <p:txBody>
          <a:bodyPr/>
          <a:lstStyle/>
          <a:p>
            <a:r>
              <a:rPr lang="es-DO" dirty="0"/>
              <a:t>La aparición de las PC y su impacto en los tests en RD</a:t>
            </a:r>
          </a:p>
        </p:txBody>
      </p:sp>
      <p:sp>
        <p:nvSpPr>
          <p:cNvPr id="3" name="Marcador de contenido 2">
            <a:extLst>
              <a:ext uri="{FF2B5EF4-FFF2-40B4-BE49-F238E27FC236}">
                <a16:creationId xmlns:a16="http://schemas.microsoft.com/office/drawing/2014/main" id="{68317431-D14A-42B2-87AE-935847B47FB0}"/>
              </a:ext>
            </a:extLst>
          </p:cNvPr>
          <p:cNvSpPr>
            <a:spLocks noGrp="1"/>
          </p:cNvSpPr>
          <p:nvPr>
            <p:ph idx="1"/>
          </p:nvPr>
        </p:nvSpPr>
        <p:spPr>
          <a:xfrm>
            <a:off x="436180" y="967562"/>
            <a:ext cx="7869620" cy="4525963"/>
          </a:xfrm>
        </p:spPr>
        <p:txBody>
          <a:bodyPr>
            <a:normAutofit/>
          </a:bodyPr>
          <a:lstStyle/>
          <a:p>
            <a:r>
              <a:rPr lang="es-DO" dirty="0"/>
              <a:t>Estas innovaciones, junto con la disponibilidad de impresoras matriciales dio un gran impulso a la informatización de las pruebas, que siguieron siendo la emulación del proceso manual de corrección de estas</a:t>
            </a:r>
          </a:p>
        </p:txBody>
      </p:sp>
      <p:pic>
        <p:nvPicPr>
          <p:cNvPr id="6" name="Imagen 5" descr="Resultado de imagen para impresoras matriciales okidata">
            <a:extLst>
              <a:ext uri="{FF2B5EF4-FFF2-40B4-BE49-F238E27FC236}">
                <a16:creationId xmlns:a16="http://schemas.microsoft.com/office/drawing/2014/main" id="{33D31786-FAF2-44D4-9B8C-33246ED8C9C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57600"/>
            <a:ext cx="3124200" cy="3124200"/>
          </a:xfrm>
          <a:prstGeom prst="rect">
            <a:avLst/>
          </a:prstGeom>
          <a:noFill/>
          <a:ln>
            <a:noFill/>
          </a:ln>
        </p:spPr>
      </p:pic>
    </p:spTree>
    <p:extLst>
      <p:ext uri="{BB962C8B-B14F-4D97-AF65-F5344CB8AC3E}">
        <p14:creationId xmlns:p14="http://schemas.microsoft.com/office/powerpoint/2010/main" val="3246831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A23ACD-C60F-4158-85D7-5F4642008740}"/>
              </a:ext>
            </a:extLst>
          </p:cNvPr>
          <p:cNvSpPr>
            <a:spLocks noGrp="1"/>
          </p:cNvSpPr>
          <p:nvPr>
            <p:ph type="title"/>
          </p:nvPr>
        </p:nvSpPr>
        <p:spPr/>
        <p:txBody>
          <a:bodyPr>
            <a:normAutofit fontScale="90000"/>
          </a:bodyPr>
          <a:lstStyle/>
          <a:p>
            <a:r>
              <a:rPr lang="es-DO" dirty="0"/>
              <a:t>La aparición de programas de corrección de múltiples tests</a:t>
            </a:r>
          </a:p>
        </p:txBody>
      </p:sp>
      <p:sp>
        <p:nvSpPr>
          <p:cNvPr id="3" name="Marcador de contenido 2">
            <a:extLst>
              <a:ext uri="{FF2B5EF4-FFF2-40B4-BE49-F238E27FC236}">
                <a16:creationId xmlns:a16="http://schemas.microsoft.com/office/drawing/2014/main" id="{28DCD1BB-8583-4031-B8C7-A49616AF80DD}"/>
              </a:ext>
            </a:extLst>
          </p:cNvPr>
          <p:cNvSpPr>
            <a:spLocks noGrp="1"/>
          </p:cNvSpPr>
          <p:nvPr>
            <p:ph idx="1"/>
          </p:nvPr>
        </p:nvSpPr>
        <p:spPr>
          <a:xfrm>
            <a:off x="370490" y="990601"/>
            <a:ext cx="8403020" cy="2590800"/>
          </a:xfrm>
        </p:spPr>
        <p:txBody>
          <a:bodyPr>
            <a:normAutofit fontScale="62500" lnSpcReduction="20000"/>
          </a:bodyPr>
          <a:lstStyle/>
          <a:p>
            <a:r>
              <a:rPr lang="es-DO" dirty="0"/>
              <a:t>Hasta el momento, los softwares para corregir, interpretar y reportar los tests, realizados por EPSI, se referían a un tests específico: Cada programa era una prueba</a:t>
            </a:r>
          </a:p>
          <a:p>
            <a:r>
              <a:rPr lang="es-DO" dirty="0"/>
              <a:t>A partir del 1988 se inicia la elaboración de programas que contemplaban la corrección de varias pruebas, generalmente relacionadas con procesos como orientación vocacional o selección de personal</a:t>
            </a:r>
          </a:p>
          <a:p>
            <a:r>
              <a:rPr lang="es-DO" dirty="0"/>
              <a:t>Así se desarrollaron el CADRABEK (CAPA, D-70, RAVEN, BEDER y KUDER) y el BATERIA (16FP, D48, PMA y KUDER), el OTCPSPMA (OTIS, CPS D48, 16P y PMA). </a:t>
            </a:r>
          </a:p>
        </p:txBody>
      </p:sp>
      <p:pic>
        <p:nvPicPr>
          <p:cNvPr id="4" name="Imagen 3">
            <a:extLst>
              <a:ext uri="{FF2B5EF4-FFF2-40B4-BE49-F238E27FC236}">
                <a16:creationId xmlns:a16="http://schemas.microsoft.com/office/drawing/2014/main" id="{C803A0E9-9C42-4E76-BFCE-D3A0F2290A91}"/>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7000" y="3424624"/>
            <a:ext cx="5715000" cy="2971732"/>
          </a:xfrm>
          <a:prstGeom prst="rect">
            <a:avLst/>
          </a:prstGeom>
          <a:noFill/>
          <a:ln>
            <a:noFill/>
          </a:ln>
        </p:spPr>
      </p:pic>
    </p:spTree>
    <p:extLst>
      <p:ext uri="{BB962C8B-B14F-4D97-AF65-F5344CB8AC3E}">
        <p14:creationId xmlns:p14="http://schemas.microsoft.com/office/powerpoint/2010/main" val="3091474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E1BA07-631B-496B-84DE-65644C60F7FC}"/>
              </a:ext>
            </a:extLst>
          </p:cNvPr>
          <p:cNvSpPr>
            <a:spLocks noGrp="1"/>
          </p:cNvSpPr>
          <p:nvPr>
            <p:ph type="title"/>
          </p:nvPr>
        </p:nvSpPr>
        <p:spPr/>
        <p:txBody>
          <a:bodyPr/>
          <a:lstStyle/>
          <a:p>
            <a:r>
              <a:rPr lang="es-DO" dirty="0"/>
              <a:t>Ventajas de los programas de corrección de tests</a:t>
            </a:r>
          </a:p>
        </p:txBody>
      </p:sp>
      <p:sp>
        <p:nvSpPr>
          <p:cNvPr id="3" name="Marcador de contenido 2">
            <a:extLst>
              <a:ext uri="{FF2B5EF4-FFF2-40B4-BE49-F238E27FC236}">
                <a16:creationId xmlns:a16="http://schemas.microsoft.com/office/drawing/2014/main" id="{8FBFF955-BDFA-458C-A032-2F87FFBCFDAF}"/>
              </a:ext>
            </a:extLst>
          </p:cNvPr>
          <p:cNvSpPr>
            <a:spLocks noGrp="1"/>
          </p:cNvSpPr>
          <p:nvPr>
            <p:ph idx="1"/>
          </p:nvPr>
        </p:nvSpPr>
        <p:spPr/>
        <p:txBody>
          <a:bodyPr>
            <a:normAutofit fontScale="70000" lnSpcReduction="20000"/>
          </a:bodyPr>
          <a:lstStyle/>
          <a:p>
            <a:r>
              <a:rPr lang="es-DO" dirty="0"/>
              <a:t>A principios de los años ’90 se hizo una prueba con super especialistas de RRHH de una gran empresa dominicana.</a:t>
            </a:r>
          </a:p>
          <a:p>
            <a:r>
              <a:rPr lang="es-DO" dirty="0"/>
              <a:t>Se trataba de medir la velocidad con que estos especialistas podían corregir un 16FP de forma C, y compararla con la de un clon (que hacen su irrupción a finales de los ’80) y un programa de corrección de los resultados del test.</a:t>
            </a:r>
          </a:p>
          <a:p>
            <a:r>
              <a:rPr lang="es-DO" dirty="0"/>
              <a:t>Se partía del momento en que ya se le habían aplicado las plantillas y se tenían las PB, pero sin la corrección por DM.</a:t>
            </a:r>
          </a:p>
          <a:p>
            <a:r>
              <a:rPr lang="es-DO" dirty="0"/>
              <a:t>La especialista que menos tardó en tener un resumen de los resultados, tanto en los factores e 1º orden, como en los de 2º orden, tardó casi 30 minutos con un solo caso.</a:t>
            </a:r>
          </a:p>
          <a:p>
            <a:r>
              <a:rPr lang="es-DO" dirty="0"/>
              <a:t>El lento clon hizo lo mismo e imprimió un ordenado informe en unos 20 segundos. Hoy día, es prácticamente imposible medir ese tiempo que de diezmilésimas de segundos.</a:t>
            </a:r>
          </a:p>
        </p:txBody>
      </p:sp>
    </p:spTree>
    <p:extLst>
      <p:ext uri="{BB962C8B-B14F-4D97-AF65-F5344CB8AC3E}">
        <p14:creationId xmlns:p14="http://schemas.microsoft.com/office/powerpoint/2010/main" val="319409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55875-EEC4-4CAC-AD4E-593C21C54150}"/>
              </a:ext>
            </a:extLst>
          </p:cNvPr>
          <p:cNvSpPr>
            <a:spLocks noGrp="1"/>
          </p:cNvSpPr>
          <p:nvPr>
            <p:ph type="title"/>
          </p:nvPr>
        </p:nvSpPr>
        <p:spPr/>
        <p:txBody>
          <a:bodyPr>
            <a:normAutofit fontScale="90000"/>
          </a:bodyPr>
          <a:lstStyle/>
          <a:p>
            <a:r>
              <a:rPr lang="es-DO" dirty="0"/>
              <a:t>Los “Grandes Sistemas” de informatización de pruebas</a:t>
            </a:r>
          </a:p>
        </p:txBody>
      </p:sp>
      <p:sp>
        <p:nvSpPr>
          <p:cNvPr id="3" name="Marcador de contenido 2">
            <a:extLst>
              <a:ext uri="{FF2B5EF4-FFF2-40B4-BE49-F238E27FC236}">
                <a16:creationId xmlns:a16="http://schemas.microsoft.com/office/drawing/2014/main" id="{92AFB1A8-E1ED-4EF7-9DDA-31D82B29F061}"/>
              </a:ext>
            </a:extLst>
          </p:cNvPr>
          <p:cNvSpPr>
            <a:spLocks noGrp="1"/>
          </p:cNvSpPr>
          <p:nvPr>
            <p:ph idx="1"/>
          </p:nvPr>
        </p:nvSpPr>
        <p:spPr>
          <a:xfrm>
            <a:off x="457200" y="990600"/>
            <a:ext cx="5715000" cy="5135563"/>
          </a:xfrm>
        </p:spPr>
        <p:txBody>
          <a:bodyPr>
            <a:normAutofit fontScale="85000" lnSpcReduction="20000"/>
          </a:bodyPr>
          <a:lstStyle/>
          <a:p>
            <a:r>
              <a:rPr lang="es-DO" dirty="0"/>
              <a:t>El SCCPP: Primer sistema computadorizado totalmente dominicano</a:t>
            </a:r>
          </a:p>
          <a:p>
            <a:r>
              <a:rPr lang="es-DO" dirty="0"/>
              <a:t>Programado con concepto modular</a:t>
            </a:r>
          </a:p>
          <a:p>
            <a:r>
              <a:rPr lang="es-DO" dirty="0"/>
              <a:t>Emulaba el proceso propuesto por la batería PIV, en su forma original. Permite, además de las funciones de entrada, edición, consulta y reporte de casos :</a:t>
            </a:r>
          </a:p>
          <a:p>
            <a:pPr lvl="1"/>
            <a:r>
              <a:rPr lang="es-DO" dirty="0"/>
              <a:t>Definir grupos de empleos (familias) que comparten características comunes, como son los tests a emplear y las puntuaciones estandarizadas máximas y mínimas que podrían obtener</a:t>
            </a:r>
          </a:p>
          <a:p>
            <a:endParaRPr lang="es-DO" dirty="0"/>
          </a:p>
        </p:txBody>
      </p:sp>
      <p:pic>
        <p:nvPicPr>
          <p:cNvPr id="4" name="Imagen 3">
            <a:extLst>
              <a:ext uri="{FF2B5EF4-FFF2-40B4-BE49-F238E27FC236}">
                <a16:creationId xmlns:a16="http://schemas.microsoft.com/office/drawing/2014/main" id="{3485FD88-1592-40C4-AD6A-ABE7D297049C}"/>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76870" y="990600"/>
            <a:ext cx="2831123" cy="1469828"/>
          </a:xfrm>
          <a:prstGeom prst="rect">
            <a:avLst/>
          </a:prstGeom>
          <a:noFill/>
          <a:ln>
            <a:noFill/>
          </a:ln>
        </p:spPr>
      </p:pic>
      <p:pic>
        <p:nvPicPr>
          <p:cNvPr id="6" name="Imagen 5">
            <a:extLst>
              <a:ext uri="{FF2B5EF4-FFF2-40B4-BE49-F238E27FC236}">
                <a16:creationId xmlns:a16="http://schemas.microsoft.com/office/drawing/2014/main" id="{6CF3036C-F140-4AA5-B054-D29172708E50}"/>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76004" y="2590800"/>
            <a:ext cx="2801844" cy="1093074"/>
          </a:xfrm>
          <a:prstGeom prst="rect">
            <a:avLst/>
          </a:prstGeom>
          <a:noFill/>
          <a:ln>
            <a:noFill/>
          </a:ln>
        </p:spPr>
      </p:pic>
      <p:pic>
        <p:nvPicPr>
          <p:cNvPr id="7" name="Imagen 6">
            <a:extLst>
              <a:ext uri="{FF2B5EF4-FFF2-40B4-BE49-F238E27FC236}">
                <a16:creationId xmlns:a16="http://schemas.microsoft.com/office/drawing/2014/main" id="{DE208776-1550-4F71-A3D9-246DF973FC18}"/>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56459" y="3776980"/>
            <a:ext cx="2830600" cy="1469828"/>
          </a:xfrm>
          <a:prstGeom prst="rect">
            <a:avLst/>
          </a:prstGeom>
          <a:noFill/>
          <a:ln>
            <a:noFill/>
          </a:ln>
        </p:spPr>
      </p:pic>
      <p:pic>
        <p:nvPicPr>
          <p:cNvPr id="8" name="Imagen 7">
            <a:extLst>
              <a:ext uri="{FF2B5EF4-FFF2-40B4-BE49-F238E27FC236}">
                <a16:creationId xmlns:a16="http://schemas.microsoft.com/office/drawing/2014/main" id="{31ADC9F5-F8FC-42FD-A56A-97BAF274F570}"/>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56459" y="5294148"/>
            <a:ext cx="2924591" cy="1518634"/>
          </a:xfrm>
          <a:prstGeom prst="rect">
            <a:avLst/>
          </a:prstGeom>
          <a:noFill/>
          <a:ln>
            <a:noFill/>
          </a:ln>
        </p:spPr>
      </p:pic>
    </p:spTree>
    <p:extLst>
      <p:ext uri="{BB962C8B-B14F-4D97-AF65-F5344CB8AC3E}">
        <p14:creationId xmlns:p14="http://schemas.microsoft.com/office/powerpoint/2010/main" val="2114733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60482-F0EA-4832-8596-53E58DFEBA27}"/>
              </a:ext>
            </a:extLst>
          </p:cNvPr>
          <p:cNvSpPr>
            <a:spLocks noGrp="1"/>
          </p:cNvSpPr>
          <p:nvPr>
            <p:ph type="title"/>
          </p:nvPr>
        </p:nvSpPr>
        <p:spPr/>
        <p:txBody>
          <a:bodyPr>
            <a:normAutofit fontScale="90000"/>
          </a:bodyPr>
          <a:lstStyle/>
          <a:p>
            <a:r>
              <a:rPr lang="es-DO" dirty="0"/>
              <a:t>Los “Grandes Sistemas” de informatización de pruebas</a:t>
            </a:r>
          </a:p>
        </p:txBody>
      </p:sp>
      <p:sp>
        <p:nvSpPr>
          <p:cNvPr id="3" name="Marcador de contenido 2">
            <a:extLst>
              <a:ext uri="{FF2B5EF4-FFF2-40B4-BE49-F238E27FC236}">
                <a16:creationId xmlns:a16="http://schemas.microsoft.com/office/drawing/2014/main" id="{894DE8D8-7558-42D5-B648-1919740BECC4}"/>
              </a:ext>
            </a:extLst>
          </p:cNvPr>
          <p:cNvSpPr>
            <a:spLocks noGrp="1"/>
          </p:cNvSpPr>
          <p:nvPr>
            <p:ph idx="1"/>
          </p:nvPr>
        </p:nvSpPr>
        <p:spPr/>
        <p:txBody>
          <a:bodyPr>
            <a:normAutofit fontScale="92500" lnSpcReduction="10000"/>
          </a:bodyPr>
          <a:lstStyle/>
          <a:p>
            <a:r>
              <a:rPr lang="es-DO" dirty="0"/>
              <a:t>Otras facilidades del SCCPP:</a:t>
            </a:r>
          </a:p>
          <a:p>
            <a:pPr lvl="1"/>
            <a:r>
              <a:rPr lang="es-DO" dirty="0"/>
              <a:t>Crear el sistema de entrada y de corrección de nuevos tests</a:t>
            </a:r>
          </a:p>
          <a:p>
            <a:pPr lvl="1"/>
            <a:r>
              <a:rPr lang="es-DO" dirty="0"/>
              <a:t>Hacer listados de tests integrados al sistema y de sus características</a:t>
            </a:r>
          </a:p>
          <a:p>
            <a:pPr lvl="1"/>
            <a:r>
              <a:rPr lang="es-DO" dirty="0"/>
              <a:t>Crear archivos especiales de las puntuaciones brutas o normalizadas, con fines normativos o investigativos</a:t>
            </a:r>
          </a:p>
          <a:p>
            <a:pPr lvl="1"/>
            <a:r>
              <a:rPr lang="es-DO" dirty="0"/>
              <a:t>Agregar o eliminar tests dentro del listado de pruebas que puede manejar el programa.</a:t>
            </a:r>
          </a:p>
          <a:p>
            <a:pPr lvl="1"/>
            <a:r>
              <a:rPr lang="es-DO" dirty="0"/>
              <a:t>Hacer copias de seguridad de los datos, exportar resultados a otros sistemas…</a:t>
            </a:r>
          </a:p>
          <a:p>
            <a:pPr lvl="1"/>
            <a:endParaRPr lang="es-DO" dirty="0"/>
          </a:p>
        </p:txBody>
      </p:sp>
    </p:spTree>
    <p:extLst>
      <p:ext uri="{BB962C8B-B14F-4D97-AF65-F5344CB8AC3E}">
        <p14:creationId xmlns:p14="http://schemas.microsoft.com/office/powerpoint/2010/main" val="147304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10CAD-CCBB-45D2-874A-72C790D21AC9}"/>
              </a:ext>
            </a:extLst>
          </p:cNvPr>
          <p:cNvSpPr>
            <a:spLocks noGrp="1"/>
          </p:cNvSpPr>
          <p:nvPr>
            <p:ph type="title"/>
          </p:nvPr>
        </p:nvSpPr>
        <p:spPr/>
        <p:txBody>
          <a:bodyPr/>
          <a:lstStyle/>
          <a:p>
            <a:r>
              <a:rPr lang="es-DO" dirty="0"/>
              <a:t>Psicología hasta el siglo XVII</a:t>
            </a:r>
          </a:p>
        </p:txBody>
      </p:sp>
      <p:sp>
        <p:nvSpPr>
          <p:cNvPr id="3" name="Marcador de contenido 2">
            <a:extLst>
              <a:ext uri="{FF2B5EF4-FFF2-40B4-BE49-F238E27FC236}">
                <a16:creationId xmlns:a16="http://schemas.microsoft.com/office/drawing/2014/main" id="{4D2F1A28-395A-4034-BCF9-B701D2164ADC}"/>
              </a:ext>
            </a:extLst>
          </p:cNvPr>
          <p:cNvSpPr>
            <a:spLocks noGrp="1"/>
          </p:cNvSpPr>
          <p:nvPr>
            <p:ph idx="1"/>
          </p:nvPr>
        </p:nvSpPr>
        <p:spPr/>
        <p:txBody>
          <a:bodyPr/>
          <a:lstStyle/>
          <a:p>
            <a:r>
              <a:rPr lang="es-DO" dirty="0"/>
              <a:t>Rama de la filosofía</a:t>
            </a:r>
          </a:p>
          <a:p>
            <a:r>
              <a:rPr lang="es-DO" dirty="0"/>
              <a:t>Metodología: Introspección</a:t>
            </a:r>
          </a:p>
          <a:p>
            <a:r>
              <a:rPr lang="es-DO" dirty="0"/>
              <a:t>Considerada “Estudio del alma”</a:t>
            </a:r>
          </a:p>
        </p:txBody>
      </p:sp>
    </p:spTree>
    <p:extLst>
      <p:ext uri="{BB962C8B-B14F-4D97-AF65-F5344CB8AC3E}">
        <p14:creationId xmlns:p14="http://schemas.microsoft.com/office/powerpoint/2010/main" val="3900059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60482-F0EA-4832-8596-53E58DFEBA27}"/>
              </a:ext>
            </a:extLst>
          </p:cNvPr>
          <p:cNvSpPr>
            <a:spLocks noGrp="1"/>
          </p:cNvSpPr>
          <p:nvPr>
            <p:ph type="title"/>
          </p:nvPr>
        </p:nvSpPr>
        <p:spPr/>
        <p:txBody>
          <a:bodyPr>
            <a:normAutofit fontScale="90000"/>
          </a:bodyPr>
          <a:lstStyle/>
          <a:p>
            <a:r>
              <a:rPr lang="es-DO" dirty="0"/>
              <a:t>Los “Grandes Sistemas” de informatización de pruebas</a:t>
            </a:r>
          </a:p>
        </p:txBody>
      </p:sp>
      <p:sp>
        <p:nvSpPr>
          <p:cNvPr id="3" name="Marcador de contenido 2">
            <a:extLst>
              <a:ext uri="{FF2B5EF4-FFF2-40B4-BE49-F238E27FC236}">
                <a16:creationId xmlns:a16="http://schemas.microsoft.com/office/drawing/2014/main" id="{894DE8D8-7558-42D5-B648-1919740BECC4}"/>
              </a:ext>
            </a:extLst>
          </p:cNvPr>
          <p:cNvSpPr>
            <a:spLocks noGrp="1"/>
          </p:cNvSpPr>
          <p:nvPr>
            <p:ph idx="1"/>
          </p:nvPr>
        </p:nvSpPr>
        <p:spPr>
          <a:xfrm>
            <a:off x="304800" y="1166018"/>
            <a:ext cx="6248400" cy="4525963"/>
          </a:xfrm>
        </p:spPr>
        <p:txBody>
          <a:bodyPr>
            <a:normAutofit fontScale="85000" lnSpcReduction="20000"/>
          </a:bodyPr>
          <a:lstStyle/>
          <a:p>
            <a:r>
              <a:rPr lang="es-DO" dirty="0"/>
              <a:t>El sistema desarrollado totalmente en RD, bajo MS-DOS, con la plataforma de </a:t>
            </a:r>
            <a:r>
              <a:rPr lang="es-DO" dirty="0" err="1"/>
              <a:t>QBasic</a:t>
            </a:r>
            <a:r>
              <a:rPr lang="es-DO" dirty="0"/>
              <a:t> (Quick Basic) de Microsoft, precursora del Visual Basic</a:t>
            </a:r>
          </a:p>
          <a:p>
            <a:r>
              <a:rPr lang="es-DO" dirty="0"/>
              <a:t>Se desarrollaron librerías de procedimientos que implicaron escribir líneas de códigos completas, sin recurrir a paquetes o librerías </a:t>
            </a:r>
            <a:r>
              <a:rPr lang="es-DO" dirty="0" err="1"/>
              <a:t>pre-elaboradas</a:t>
            </a:r>
            <a:endParaRPr lang="es-DO" dirty="0"/>
          </a:p>
          <a:p>
            <a:r>
              <a:rPr lang="es-DO" dirty="0"/>
              <a:t>Entradas de librería sumamente flexibles, y podían definirse tamaño, color, contenido y comportamiento de las pantallas.</a:t>
            </a:r>
          </a:p>
        </p:txBody>
      </p:sp>
      <p:pic>
        <p:nvPicPr>
          <p:cNvPr id="4" name="Imagen 3">
            <a:extLst>
              <a:ext uri="{FF2B5EF4-FFF2-40B4-BE49-F238E27FC236}">
                <a16:creationId xmlns:a16="http://schemas.microsoft.com/office/drawing/2014/main" id="{A95A2323-386D-4E71-BFE3-E4B3D3A6B72D}"/>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00800" y="1154295"/>
            <a:ext cx="2568156" cy="3325589"/>
          </a:xfrm>
          <a:prstGeom prst="rect">
            <a:avLst/>
          </a:prstGeom>
          <a:noFill/>
          <a:ln>
            <a:noFill/>
          </a:ln>
        </p:spPr>
      </p:pic>
    </p:spTree>
    <p:extLst>
      <p:ext uri="{BB962C8B-B14F-4D97-AF65-F5344CB8AC3E}">
        <p14:creationId xmlns:p14="http://schemas.microsoft.com/office/powerpoint/2010/main" val="20285943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60482-F0EA-4832-8596-53E58DFEBA27}"/>
              </a:ext>
            </a:extLst>
          </p:cNvPr>
          <p:cNvSpPr>
            <a:spLocks noGrp="1"/>
          </p:cNvSpPr>
          <p:nvPr>
            <p:ph type="title"/>
          </p:nvPr>
        </p:nvSpPr>
        <p:spPr/>
        <p:txBody>
          <a:bodyPr>
            <a:normAutofit fontScale="90000"/>
          </a:bodyPr>
          <a:lstStyle/>
          <a:p>
            <a:r>
              <a:rPr lang="es-DO" dirty="0"/>
              <a:t>Los “Grandes Sistemas” de informatización de pruebas</a:t>
            </a:r>
          </a:p>
        </p:txBody>
      </p:sp>
      <p:sp>
        <p:nvSpPr>
          <p:cNvPr id="3" name="Marcador de contenido 2">
            <a:extLst>
              <a:ext uri="{FF2B5EF4-FFF2-40B4-BE49-F238E27FC236}">
                <a16:creationId xmlns:a16="http://schemas.microsoft.com/office/drawing/2014/main" id="{894DE8D8-7558-42D5-B648-1919740BECC4}"/>
              </a:ext>
            </a:extLst>
          </p:cNvPr>
          <p:cNvSpPr>
            <a:spLocks noGrp="1"/>
          </p:cNvSpPr>
          <p:nvPr>
            <p:ph idx="1"/>
          </p:nvPr>
        </p:nvSpPr>
        <p:spPr>
          <a:xfrm>
            <a:off x="304800" y="1166018"/>
            <a:ext cx="8534400" cy="3863181"/>
          </a:xfrm>
        </p:spPr>
        <p:txBody>
          <a:bodyPr>
            <a:normAutofit fontScale="70000" lnSpcReduction="20000"/>
          </a:bodyPr>
          <a:lstStyle/>
          <a:p>
            <a:r>
              <a:rPr lang="es-DO" dirty="0"/>
              <a:t>Rápida y amplia aceptación en el mercado dominicano. En poco tiempo, la mayor parte de las instituciones bancarias del país, las principales industrias, muchas instituciones oficiales, servicios de apoyo psicológicos e instituciones educativas adquirieron el sistema</a:t>
            </a:r>
          </a:p>
          <a:p>
            <a:r>
              <a:rPr lang="es-DO" dirty="0"/>
              <a:t>Facilidad de empleo (“a prueba de tontos”), su versatilidad y su robusteza frente a las situaciones clásicas de nuestra sociedad de los ’90: Apagones o suministro inestable de energía, mal manejo de los usuarios, cambios en el personal responsable de utilizar el sistema </a:t>
            </a:r>
          </a:p>
          <a:p>
            <a:r>
              <a:rPr lang="es-DO" dirty="0"/>
              <a:t>El programa estuvo, desde sus inicios en el 1992, listo para enfrentar el llamado “Efecto 2000”, que se pronosticaba como una catástrofe mundial cuando se produjese, por el manejo que tenían las computadoras de entonces, de las fechas, con los años expresados con solamente dos dígitos.</a:t>
            </a:r>
          </a:p>
        </p:txBody>
      </p:sp>
      <p:pic>
        <p:nvPicPr>
          <p:cNvPr id="5" name="Imagen 4">
            <a:extLst>
              <a:ext uri="{FF2B5EF4-FFF2-40B4-BE49-F238E27FC236}">
                <a16:creationId xmlns:a16="http://schemas.microsoft.com/office/drawing/2014/main" id="{9C6082AB-3223-4A3E-8796-62874A4FF300}"/>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5800" y="4648200"/>
            <a:ext cx="4403199" cy="2286000"/>
          </a:xfrm>
          <a:prstGeom prst="rect">
            <a:avLst/>
          </a:prstGeom>
          <a:noFill/>
          <a:ln>
            <a:noFill/>
          </a:ln>
        </p:spPr>
      </p:pic>
    </p:spTree>
    <p:extLst>
      <p:ext uri="{BB962C8B-B14F-4D97-AF65-F5344CB8AC3E}">
        <p14:creationId xmlns:p14="http://schemas.microsoft.com/office/powerpoint/2010/main" val="3720762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7A0FB-2C25-4F5D-AEAE-C59123B32D10}"/>
              </a:ext>
            </a:extLst>
          </p:cNvPr>
          <p:cNvSpPr>
            <a:spLocks noGrp="1"/>
          </p:cNvSpPr>
          <p:nvPr>
            <p:ph type="title"/>
          </p:nvPr>
        </p:nvSpPr>
        <p:spPr/>
        <p:txBody>
          <a:bodyPr>
            <a:normAutofit fontScale="90000"/>
          </a:bodyPr>
          <a:lstStyle/>
          <a:p>
            <a:r>
              <a:rPr lang="es-DO" dirty="0"/>
              <a:t>Desarrollo de la informatización en la segunda mitad ‘90</a:t>
            </a:r>
          </a:p>
        </p:txBody>
      </p:sp>
      <p:sp>
        <p:nvSpPr>
          <p:cNvPr id="3" name="Marcador de contenido 2">
            <a:extLst>
              <a:ext uri="{FF2B5EF4-FFF2-40B4-BE49-F238E27FC236}">
                <a16:creationId xmlns:a16="http://schemas.microsoft.com/office/drawing/2014/main" id="{B19C3E05-D625-4370-8099-256F2553BD56}"/>
              </a:ext>
            </a:extLst>
          </p:cNvPr>
          <p:cNvSpPr>
            <a:spLocks noGrp="1"/>
          </p:cNvSpPr>
          <p:nvPr>
            <p:ph idx="1"/>
          </p:nvPr>
        </p:nvSpPr>
        <p:spPr>
          <a:xfrm>
            <a:off x="457200" y="1066800"/>
            <a:ext cx="8229600" cy="5059363"/>
          </a:xfrm>
        </p:spPr>
        <p:txBody>
          <a:bodyPr/>
          <a:lstStyle/>
          <a:p>
            <a:r>
              <a:rPr lang="es-DO" dirty="0"/>
              <a:t>Retiro de la programación de la “vieja generación”, a favor de jóvenes académicamente formados en informática</a:t>
            </a:r>
          </a:p>
          <a:p>
            <a:r>
              <a:rPr lang="es-DO" dirty="0"/>
              <a:t>Sustitución de la plataforma MS-DOS por Windows</a:t>
            </a:r>
          </a:p>
          <a:p>
            <a:r>
              <a:rPr lang="es-DO" dirty="0"/>
              <a:t>Transferencia de los algoritmos desde </a:t>
            </a:r>
            <a:r>
              <a:rPr lang="es-DO" dirty="0" err="1"/>
              <a:t>Qbasic</a:t>
            </a:r>
            <a:r>
              <a:rPr lang="es-DO" dirty="0"/>
              <a:t> a Access y a Visual Basic</a:t>
            </a:r>
          </a:p>
          <a:p>
            <a:r>
              <a:rPr lang="es-DO" dirty="0"/>
              <a:t>El SCCPP es sucedido por la Batería de Pruebas Psicométricas (BATPSICO)</a:t>
            </a:r>
          </a:p>
        </p:txBody>
      </p:sp>
    </p:spTree>
    <p:extLst>
      <p:ext uri="{BB962C8B-B14F-4D97-AF65-F5344CB8AC3E}">
        <p14:creationId xmlns:p14="http://schemas.microsoft.com/office/powerpoint/2010/main" val="4130731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7A0FB-2C25-4F5D-AEAE-C59123B32D10}"/>
              </a:ext>
            </a:extLst>
          </p:cNvPr>
          <p:cNvSpPr>
            <a:spLocks noGrp="1"/>
          </p:cNvSpPr>
          <p:nvPr>
            <p:ph type="title"/>
          </p:nvPr>
        </p:nvSpPr>
        <p:spPr/>
        <p:txBody>
          <a:bodyPr>
            <a:normAutofit fontScale="90000"/>
          </a:bodyPr>
          <a:lstStyle/>
          <a:p>
            <a:r>
              <a:rPr lang="es-DO" dirty="0"/>
              <a:t>Desarrollo de la informatización en la segunda mitad ‘90</a:t>
            </a:r>
          </a:p>
        </p:txBody>
      </p:sp>
      <p:sp>
        <p:nvSpPr>
          <p:cNvPr id="3" name="Marcador de contenido 2">
            <a:extLst>
              <a:ext uri="{FF2B5EF4-FFF2-40B4-BE49-F238E27FC236}">
                <a16:creationId xmlns:a16="http://schemas.microsoft.com/office/drawing/2014/main" id="{B19C3E05-D625-4370-8099-256F2553BD56}"/>
              </a:ext>
            </a:extLst>
          </p:cNvPr>
          <p:cNvSpPr>
            <a:spLocks noGrp="1"/>
          </p:cNvSpPr>
          <p:nvPr>
            <p:ph idx="1"/>
          </p:nvPr>
        </p:nvSpPr>
        <p:spPr>
          <a:xfrm>
            <a:off x="457200" y="1066800"/>
            <a:ext cx="8229600" cy="5059363"/>
          </a:xfrm>
        </p:spPr>
        <p:txBody>
          <a:bodyPr/>
          <a:lstStyle/>
          <a:p>
            <a:r>
              <a:rPr lang="es-DO" dirty="0"/>
              <a:t>BATPSICO: Cambios con respecto al SCCPP</a:t>
            </a:r>
          </a:p>
          <a:p>
            <a:pPr lvl="1"/>
            <a:r>
              <a:rPr lang="es-DO" dirty="0"/>
              <a:t>Ambiente Windows, que permitía el acceso a los cambios de periféricos (impresoras USB y en red, diferentes tipos de equipos…)</a:t>
            </a:r>
          </a:p>
          <a:p>
            <a:pPr lvl="1"/>
            <a:r>
              <a:rPr lang="es-DO" dirty="0"/>
              <a:t>Nueva generación de programas que, aunque mantienen la lógica seguida por el SCCPP, se vuelven más versátiles y ágiles; así como admiten innovaciones en una manera más simple</a:t>
            </a:r>
          </a:p>
        </p:txBody>
      </p:sp>
    </p:spTree>
    <p:extLst>
      <p:ext uri="{BB962C8B-B14F-4D97-AF65-F5344CB8AC3E}">
        <p14:creationId xmlns:p14="http://schemas.microsoft.com/office/powerpoint/2010/main" val="414309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7A0FB-2C25-4F5D-AEAE-C59123B32D10}"/>
              </a:ext>
            </a:extLst>
          </p:cNvPr>
          <p:cNvSpPr>
            <a:spLocks noGrp="1"/>
          </p:cNvSpPr>
          <p:nvPr>
            <p:ph type="title"/>
          </p:nvPr>
        </p:nvSpPr>
        <p:spPr/>
        <p:txBody>
          <a:bodyPr>
            <a:normAutofit fontScale="90000"/>
          </a:bodyPr>
          <a:lstStyle/>
          <a:p>
            <a:r>
              <a:rPr lang="es-DO" dirty="0"/>
              <a:t>Desarrollo de la informatización en la segunda mitad ‘90</a:t>
            </a:r>
          </a:p>
        </p:txBody>
      </p:sp>
      <p:sp>
        <p:nvSpPr>
          <p:cNvPr id="3" name="Marcador de contenido 2">
            <a:extLst>
              <a:ext uri="{FF2B5EF4-FFF2-40B4-BE49-F238E27FC236}">
                <a16:creationId xmlns:a16="http://schemas.microsoft.com/office/drawing/2014/main" id="{B19C3E05-D625-4370-8099-256F2553BD56}"/>
              </a:ext>
            </a:extLst>
          </p:cNvPr>
          <p:cNvSpPr>
            <a:spLocks noGrp="1"/>
          </p:cNvSpPr>
          <p:nvPr>
            <p:ph idx="1"/>
          </p:nvPr>
        </p:nvSpPr>
        <p:spPr>
          <a:xfrm>
            <a:off x="457200" y="1066800"/>
            <a:ext cx="8229600" cy="5059363"/>
          </a:xfrm>
        </p:spPr>
        <p:txBody>
          <a:bodyPr>
            <a:normAutofit fontScale="77500" lnSpcReduction="20000"/>
          </a:bodyPr>
          <a:lstStyle/>
          <a:p>
            <a:r>
              <a:rPr lang="es-DO" dirty="0"/>
              <a:t>Desarrollo de pruebas específicas</a:t>
            </a:r>
          </a:p>
          <a:p>
            <a:pPr lvl="1"/>
            <a:r>
              <a:rPr lang="es-DO" dirty="0"/>
              <a:t>Incluye la investigación para desarrollar los reactivos, la normatización de la prueba, la elaboración de manual, plantillas, hoja de respuestas, cuadernillos de preguntas y software de corrección</a:t>
            </a:r>
          </a:p>
          <a:p>
            <a:pPr lvl="1"/>
            <a:r>
              <a:rPr lang="es-DO" dirty="0"/>
              <a:t>Hecho “a la medida” de las instituciones solicitantes.</a:t>
            </a:r>
          </a:p>
          <a:p>
            <a:pPr lvl="1"/>
            <a:r>
              <a:rPr lang="es-DO" dirty="0"/>
              <a:t>Algunos ejemplos:</a:t>
            </a:r>
          </a:p>
          <a:p>
            <a:pPr lvl="2"/>
            <a:r>
              <a:rPr lang="es-DO" dirty="0"/>
              <a:t>Test de atención al cliente y potencial de ventas (TACPV), BANRESERVAS, 2002</a:t>
            </a:r>
          </a:p>
          <a:p>
            <a:pPr lvl="2"/>
            <a:r>
              <a:rPr lang="es-DO" dirty="0"/>
              <a:t>Prueba de Vocación de Servicio y Orientación a las Ventas (PVSOV) Grupo Financiero Nacional (SEGMA, BANCRÉDITO, TRICOM), 2002</a:t>
            </a:r>
          </a:p>
          <a:p>
            <a:pPr lvl="2"/>
            <a:r>
              <a:rPr lang="es-DO" dirty="0"/>
              <a:t>Prueba pronóstico eficiencia de personal (PPER) para HANES Caribe, 2003</a:t>
            </a:r>
          </a:p>
          <a:p>
            <a:pPr lvl="2"/>
            <a:r>
              <a:rPr lang="es-DO" dirty="0"/>
              <a:t>Grupo Ramos Prueba de Actitud Para el Servicio (GRAPAS), Grupo Ramos, 2005</a:t>
            </a:r>
          </a:p>
          <a:p>
            <a:pPr lvl="2"/>
            <a:r>
              <a:rPr lang="es-DO" dirty="0"/>
              <a:t>Factores de personalidad asociados a conductas delictivas, (Varias instituciones del estado que debe seleccionar personal de alta seguridad), 2007</a:t>
            </a:r>
          </a:p>
          <a:p>
            <a:pPr lvl="2"/>
            <a:endParaRPr lang="es-DO" dirty="0"/>
          </a:p>
        </p:txBody>
      </p:sp>
    </p:spTree>
    <p:extLst>
      <p:ext uri="{BB962C8B-B14F-4D97-AF65-F5344CB8AC3E}">
        <p14:creationId xmlns:p14="http://schemas.microsoft.com/office/powerpoint/2010/main" val="1362273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8ED81-0BAA-4A88-B320-6AA5811D2B12}"/>
              </a:ext>
            </a:extLst>
          </p:cNvPr>
          <p:cNvSpPr>
            <a:spLocks noGrp="1"/>
          </p:cNvSpPr>
          <p:nvPr>
            <p:ph type="title"/>
          </p:nvPr>
        </p:nvSpPr>
        <p:spPr/>
        <p:txBody>
          <a:bodyPr/>
          <a:lstStyle/>
          <a:p>
            <a:r>
              <a:rPr lang="es-DO" dirty="0"/>
              <a:t>Un sistema realmente informatizado</a:t>
            </a:r>
          </a:p>
        </p:txBody>
      </p:sp>
      <p:sp>
        <p:nvSpPr>
          <p:cNvPr id="3" name="Marcador de contenido 2">
            <a:extLst>
              <a:ext uri="{FF2B5EF4-FFF2-40B4-BE49-F238E27FC236}">
                <a16:creationId xmlns:a16="http://schemas.microsoft.com/office/drawing/2014/main" id="{3CF94C9F-3870-4955-BB57-49C08F7A38A1}"/>
              </a:ext>
            </a:extLst>
          </p:cNvPr>
          <p:cNvSpPr>
            <a:spLocks noGrp="1"/>
          </p:cNvSpPr>
          <p:nvPr>
            <p:ph idx="1"/>
          </p:nvPr>
        </p:nvSpPr>
        <p:spPr>
          <a:xfrm>
            <a:off x="457200" y="1219200"/>
            <a:ext cx="8229600" cy="4906963"/>
          </a:xfrm>
        </p:spPr>
        <p:txBody>
          <a:bodyPr>
            <a:normAutofit fontScale="70000" lnSpcReduction="20000"/>
          </a:bodyPr>
          <a:lstStyle/>
          <a:p>
            <a:r>
              <a:rPr lang="es-DO" dirty="0"/>
              <a:t>En el 2004, el Instituto Tecnológico de Las Américas (ITLA) solicitó a EPSI el desarrollo de un sistema de evaluación, donde los aspirantes a ingreso al ITLA pudiesen tomar las pruebas directamente vía el computador, y que estas fuesen inmediatamente corregidas y reportadas.</a:t>
            </a:r>
          </a:p>
          <a:p>
            <a:r>
              <a:rPr lang="es-DO" dirty="0"/>
              <a:t>ITLA posee la infraestructura requerida (disponibilidad de terminales, servidores, redes internas…), por lo que se desarrolló el sistema, con la inclusión de las pruebas Aptitudes Básicas de Informática (ABI), Wonderlic, TRD-A y 16FP.</a:t>
            </a:r>
          </a:p>
          <a:p>
            <a:r>
              <a:rPr lang="es-DO" dirty="0"/>
              <a:t>El sistema en una plataforma SQL Server.</a:t>
            </a:r>
          </a:p>
          <a:p>
            <a:r>
              <a:rPr lang="es-DO" dirty="0"/>
              <a:t>Los ítemes de las pruebas se convirtieron en bases de datos textuales y gráficas, dependiendo del contenido, y se presentan con el control de tiempo requerido por cada prueba y subprueba</a:t>
            </a:r>
          </a:p>
          <a:p>
            <a:r>
              <a:rPr lang="es-DO" dirty="0"/>
              <a:t>El ITLA sigue usando ese sistema, 14 años después de desarrollado.</a:t>
            </a:r>
          </a:p>
        </p:txBody>
      </p:sp>
    </p:spTree>
    <p:extLst>
      <p:ext uri="{BB962C8B-B14F-4D97-AF65-F5344CB8AC3E}">
        <p14:creationId xmlns:p14="http://schemas.microsoft.com/office/powerpoint/2010/main" val="3285852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B0C96-A4CC-43CD-ABD0-37E22186127A}"/>
              </a:ext>
            </a:extLst>
          </p:cNvPr>
          <p:cNvSpPr>
            <a:spLocks noGrp="1"/>
          </p:cNvSpPr>
          <p:nvPr>
            <p:ph type="title"/>
          </p:nvPr>
        </p:nvSpPr>
        <p:spPr/>
        <p:txBody>
          <a:bodyPr>
            <a:normAutofit fontScale="90000"/>
          </a:bodyPr>
          <a:lstStyle/>
          <a:p>
            <a:r>
              <a:rPr lang="es-DO" b="1" dirty="0"/>
              <a:t>Apoyos “ligeros” a los procesos de corrección de tests</a:t>
            </a:r>
            <a:endParaRPr lang="es-DO" dirty="0"/>
          </a:p>
        </p:txBody>
      </p:sp>
      <p:sp>
        <p:nvSpPr>
          <p:cNvPr id="3" name="Marcador de contenido 2">
            <a:extLst>
              <a:ext uri="{FF2B5EF4-FFF2-40B4-BE49-F238E27FC236}">
                <a16:creationId xmlns:a16="http://schemas.microsoft.com/office/drawing/2014/main" id="{2E7F58B3-03E8-41A6-8652-F64B11340EEB}"/>
              </a:ext>
            </a:extLst>
          </p:cNvPr>
          <p:cNvSpPr>
            <a:spLocks noGrp="1"/>
          </p:cNvSpPr>
          <p:nvPr>
            <p:ph idx="1"/>
          </p:nvPr>
        </p:nvSpPr>
        <p:spPr/>
        <p:txBody>
          <a:bodyPr/>
          <a:lstStyle/>
          <a:p>
            <a:r>
              <a:rPr lang="es-DO" dirty="0"/>
              <a:t>Para fines didácticos y docentes, se han desarrollado hojas de Excel que permiten hacer correcciones rápidas de los tests</a:t>
            </a:r>
          </a:p>
          <a:p>
            <a:r>
              <a:rPr lang="es-DO" dirty="0"/>
              <a:t>EPSI se ofrece, de manera gratuita a estudiantes (y docentes) de Psicología, Orientación y afines sencillos instrumentos, que permiten manejar un solo caso a la vez</a:t>
            </a:r>
          </a:p>
        </p:txBody>
      </p:sp>
    </p:spTree>
    <p:extLst>
      <p:ext uri="{BB962C8B-B14F-4D97-AF65-F5344CB8AC3E}">
        <p14:creationId xmlns:p14="http://schemas.microsoft.com/office/powerpoint/2010/main" val="23793744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B0C96-A4CC-43CD-ABD0-37E22186127A}"/>
              </a:ext>
            </a:extLst>
          </p:cNvPr>
          <p:cNvSpPr>
            <a:spLocks noGrp="1"/>
          </p:cNvSpPr>
          <p:nvPr>
            <p:ph type="title"/>
          </p:nvPr>
        </p:nvSpPr>
        <p:spPr/>
        <p:txBody>
          <a:bodyPr>
            <a:normAutofit fontScale="90000"/>
          </a:bodyPr>
          <a:lstStyle/>
          <a:p>
            <a:r>
              <a:rPr lang="es-DO" b="1" dirty="0"/>
              <a:t>Apoyos “ligeros” a los procesos de corrección de tests</a:t>
            </a:r>
            <a:endParaRPr lang="es-DO" dirty="0"/>
          </a:p>
        </p:txBody>
      </p:sp>
      <p:sp>
        <p:nvSpPr>
          <p:cNvPr id="3" name="Marcador de contenido 2">
            <a:extLst>
              <a:ext uri="{FF2B5EF4-FFF2-40B4-BE49-F238E27FC236}">
                <a16:creationId xmlns:a16="http://schemas.microsoft.com/office/drawing/2014/main" id="{2E7F58B3-03E8-41A6-8652-F64B11340EEB}"/>
              </a:ext>
            </a:extLst>
          </p:cNvPr>
          <p:cNvSpPr>
            <a:spLocks noGrp="1"/>
          </p:cNvSpPr>
          <p:nvPr>
            <p:ph idx="1"/>
          </p:nvPr>
        </p:nvSpPr>
        <p:spPr>
          <a:xfrm>
            <a:off x="457200" y="914401"/>
            <a:ext cx="8229600" cy="1904999"/>
          </a:xfrm>
        </p:spPr>
        <p:txBody>
          <a:bodyPr>
            <a:normAutofit fontScale="70000" lnSpcReduction="20000"/>
          </a:bodyPr>
          <a:lstStyle/>
          <a:p>
            <a:r>
              <a:rPr lang="es-DO" i="1" dirty="0"/>
              <a:t>2018 Sistema Utilitario Won-D70-TRDA y RAV.xlsx </a:t>
            </a:r>
            <a:r>
              <a:rPr lang="es-DO" dirty="0"/>
              <a:t>Permite introducir las puntuaciones directas y los datos de identificación (edad y sexo, principalmente) y obtener una corrección con interpretación reducida de los tests Wonderlic, D-70, TRD-A y RAVEN. Usa normas dominicanas actualizadas al 2012, por lo menos, y algunas del 2016 </a:t>
            </a:r>
          </a:p>
        </p:txBody>
      </p:sp>
      <p:pic>
        <p:nvPicPr>
          <p:cNvPr id="4" name="Imagen 3">
            <a:extLst>
              <a:ext uri="{FF2B5EF4-FFF2-40B4-BE49-F238E27FC236}">
                <a16:creationId xmlns:a16="http://schemas.microsoft.com/office/drawing/2014/main" id="{4E80B46C-A484-440C-A939-62151B7F83EE}"/>
              </a:ext>
            </a:extLst>
          </p:cNvPr>
          <p:cNvPicPr>
            <a:picLocks noChangeAspect="1"/>
          </p:cNvPicPr>
          <p:nvPr/>
        </p:nvPicPr>
        <p:blipFill>
          <a:blip r:embed="rId2"/>
          <a:stretch>
            <a:fillRect/>
          </a:stretch>
        </p:blipFill>
        <p:spPr>
          <a:xfrm>
            <a:off x="0" y="2590800"/>
            <a:ext cx="2667000" cy="4116250"/>
          </a:xfrm>
          <a:prstGeom prst="rect">
            <a:avLst/>
          </a:prstGeom>
        </p:spPr>
      </p:pic>
      <p:pic>
        <p:nvPicPr>
          <p:cNvPr id="5" name="Imagen 4">
            <a:extLst>
              <a:ext uri="{FF2B5EF4-FFF2-40B4-BE49-F238E27FC236}">
                <a16:creationId xmlns:a16="http://schemas.microsoft.com/office/drawing/2014/main" id="{23CAC74C-AC33-4667-A3C7-EED4AEE5BFE5}"/>
              </a:ext>
            </a:extLst>
          </p:cNvPr>
          <p:cNvPicPr>
            <a:picLocks noChangeAspect="1"/>
          </p:cNvPicPr>
          <p:nvPr/>
        </p:nvPicPr>
        <p:blipFill>
          <a:blip r:embed="rId3"/>
          <a:stretch>
            <a:fillRect/>
          </a:stretch>
        </p:blipFill>
        <p:spPr>
          <a:xfrm>
            <a:off x="2873703" y="2554410"/>
            <a:ext cx="2810077" cy="4241625"/>
          </a:xfrm>
          <a:prstGeom prst="rect">
            <a:avLst/>
          </a:prstGeom>
        </p:spPr>
      </p:pic>
      <p:pic>
        <p:nvPicPr>
          <p:cNvPr id="6" name="Imagen 5">
            <a:extLst>
              <a:ext uri="{FF2B5EF4-FFF2-40B4-BE49-F238E27FC236}">
                <a16:creationId xmlns:a16="http://schemas.microsoft.com/office/drawing/2014/main" id="{DC26CCEB-38D2-432F-B101-61FE6578804A}"/>
              </a:ext>
            </a:extLst>
          </p:cNvPr>
          <p:cNvPicPr>
            <a:picLocks noChangeAspect="1"/>
          </p:cNvPicPr>
          <p:nvPr/>
        </p:nvPicPr>
        <p:blipFill>
          <a:blip r:embed="rId4"/>
          <a:stretch>
            <a:fillRect/>
          </a:stretch>
        </p:blipFill>
        <p:spPr>
          <a:xfrm>
            <a:off x="5748719" y="2551933"/>
            <a:ext cx="3038677" cy="4244102"/>
          </a:xfrm>
          <a:prstGeom prst="rect">
            <a:avLst/>
          </a:prstGeom>
        </p:spPr>
      </p:pic>
    </p:spTree>
    <p:extLst>
      <p:ext uri="{BB962C8B-B14F-4D97-AF65-F5344CB8AC3E}">
        <p14:creationId xmlns:p14="http://schemas.microsoft.com/office/powerpoint/2010/main" val="2268781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B0C96-A4CC-43CD-ABD0-37E22186127A}"/>
              </a:ext>
            </a:extLst>
          </p:cNvPr>
          <p:cNvSpPr>
            <a:spLocks noGrp="1"/>
          </p:cNvSpPr>
          <p:nvPr>
            <p:ph type="title"/>
          </p:nvPr>
        </p:nvSpPr>
        <p:spPr/>
        <p:txBody>
          <a:bodyPr>
            <a:normAutofit fontScale="90000"/>
          </a:bodyPr>
          <a:lstStyle/>
          <a:p>
            <a:r>
              <a:rPr lang="es-DO" b="1" dirty="0"/>
              <a:t>Apoyos “ligeros” a los procesos de corrección de tests</a:t>
            </a:r>
            <a:endParaRPr lang="es-DO" dirty="0"/>
          </a:p>
        </p:txBody>
      </p:sp>
      <p:sp>
        <p:nvSpPr>
          <p:cNvPr id="3" name="Marcador de contenido 2">
            <a:extLst>
              <a:ext uri="{FF2B5EF4-FFF2-40B4-BE49-F238E27FC236}">
                <a16:creationId xmlns:a16="http://schemas.microsoft.com/office/drawing/2014/main" id="{2E7F58B3-03E8-41A6-8652-F64B11340EEB}"/>
              </a:ext>
            </a:extLst>
          </p:cNvPr>
          <p:cNvSpPr>
            <a:spLocks noGrp="1"/>
          </p:cNvSpPr>
          <p:nvPr>
            <p:ph idx="1"/>
          </p:nvPr>
        </p:nvSpPr>
        <p:spPr>
          <a:xfrm>
            <a:off x="436180" y="906865"/>
            <a:ext cx="8229600" cy="1836335"/>
          </a:xfrm>
        </p:spPr>
        <p:txBody>
          <a:bodyPr>
            <a:normAutofit fontScale="62500" lnSpcReduction="20000"/>
          </a:bodyPr>
          <a:lstStyle/>
          <a:p>
            <a:r>
              <a:rPr lang="es-DO" i="1" dirty="0"/>
              <a:t>2016-04 Corrección 16FP para estudiantes.xlsm</a:t>
            </a:r>
            <a:r>
              <a:rPr lang="es-DO" dirty="0"/>
              <a:t>. Ingresa las puntuaciones directas del 16FP-C (sin corrección por DM), la hoja calcula inmediatamente la puntuación normalizada, aplicando la corrección por DM. Al ejecutar una macro inserta en el libro de Excel, se realiza la interpretación de los factores de 1º y de 2º orden (16 y 12 factores, respectivamente), así como se señala el nivel de distorsión motivacional de la persona</a:t>
            </a:r>
          </a:p>
        </p:txBody>
      </p:sp>
      <p:pic>
        <p:nvPicPr>
          <p:cNvPr id="4" name="Imagen 3">
            <a:extLst>
              <a:ext uri="{FF2B5EF4-FFF2-40B4-BE49-F238E27FC236}">
                <a16:creationId xmlns:a16="http://schemas.microsoft.com/office/drawing/2014/main" id="{FB4E7DD2-2CF8-4D7B-B8BE-511DF014691F}"/>
              </a:ext>
            </a:extLst>
          </p:cNvPr>
          <p:cNvPicPr>
            <a:picLocks noChangeAspect="1"/>
          </p:cNvPicPr>
          <p:nvPr/>
        </p:nvPicPr>
        <p:blipFill>
          <a:blip r:embed="rId2"/>
          <a:stretch>
            <a:fillRect/>
          </a:stretch>
        </p:blipFill>
        <p:spPr>
          <a:xfrm>
            <a:off x="114118" y="2731059"/>
            <a:ext cx="5486915" cy="4282608"/>
          </a:xfrm>
          <a:prstGeom prst="rect">
            <a:avLst/>
          </a:prstGeom>
        </p:spPr>
      </p:pic>
      <p:pic>
        <p:nvPicPr>
          <p:cNvPr id="5" name="Imagen 4">
            <a:extLst>
              <a:ext uri="{FF2B5EF4-FFF2-40B4-BE49-F238E27FC236}">
                <a16:creationId xmlns:a16="http://schemas.microsoft.com/office/drawing/2014/main" id="{A48A734A-7163-4B50-A323-5D00874B674D}"/>
              </a:ext>
            </a:extLst>
          </p:cNvPr>
          <p:cNvPicPr>
            <a:picLocks noChangeAspect="1"/>
          </p:cNvPicPr>
          <p:nvPr/>
        </p:nvPicPr>
        <p:blipFill>
          <a:blip r:embed="rId3"/>
          <a:stretch>
            <a:fillRect/>
          </a:stretch>
        </p:blipFill>
        <p:spPr>
          <a:xfrm>
            <a:off x="5939842" y="2568499"/>
            <a:ext cx="3048000" cy="4433026"/>
          </a:xfrm>
          <a:prstGeom prst="rect">
            <a:avLst/>
          </a:prstGeom>
        </p:spPr>
      </p:pic>
    </p:spTree>
    <p:extLst>
      <p:ext uri="{BB962C8B-B14F-4D97-AF65-F5344CB8AC3E}">
        <p14:creationId xmlns:p14="http://schemas.microsoft.com/office/powerpoint/2010/main" val="23454513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B0C96-A4CC-43CD-ABD0-37E22186127A}"/>
              </a:ext>
            </a:extLst>
          </p:cNvPr>
          <p:cNvSpPr>
            <a:spLocks noGrp="1"/>
          </p:cNvSpPr>
          <p:nvPr>
            <p:ph type="title"/>
          </p:nvPr>
        </p:nvSpPr>
        <p:spPr/>
        <p:txBody>
          <a:bodyPr>
            <a:normAutofit fontScale="90000"/>
          </a:bodyPr>
          <a:lstStyle/>
          <a:p>
            <a:r>
              <a:rPr lang="es-DO" b="1" dirty="0"/>
              <a:t>Apoyos “ligeros” a los procesos de corrección de tests</a:t>
            </a:r>
            <a:endParaRPr lang="es-DO" dirty="0"/>
          </a:p>
        </p:txBody>
      </p:sp>
      <p:sp>
        <p:nvSpPr>
          <p:cNvPr id="3" name="Marcador de contenido 2">
            <a:extLst>
              <a:ext uri="{FF2B5EF4-FFF2-40B4-BE49-F238E27FC236}">
                <a16:creationId xmlns:a16="http://schemas.microsoft.com/office/drawing/2014/main" id="{2E7F58B3-03E8-41A6-8652-F64B11340EEB}"/>
              </a:ext>
            </a:extLst>
          </p:cNvPr>
          <p:cNvSpPr>
            <a:spLocks noGrp="1"/>
          </p:cNvSpPr>
          <p:nvPr>
            <p:ph idx="1"/>
          </p:nvPr>
        </p:nvSpPr>
        <p:spPr>
          <a:xfrm>
            <a:off x="428644" y="914401"/>
            <a:ext cx="8229600" cy="1524000"/>
          </a:xfrm>
        </p:spPr>
        <p:txBody>
          <a:bodyPr>
            <a:normAutofit fontScale="70000" lnSpcReduction="20000"/>
          </a:bodyPr>
          <a:lstStyle/>
          <a:p>
            <a:r>
              <a:rPr lang="es-DO" i="1" dirty="0"/>
              <a:t>Tip Grama.xls</a:t>
            </a:r>
            <a:r>
              <a:rPr lang="es-DO" dirty="0"/>
              <a:t>. Es una sencilla hoja que permite hacer la evaluación de la prueba “Test de Inteligencia para Primaria”, desarrollada por EPSI, y calcular el </a:t>
            </a:r>
            <a:r>
              <a:rPr lang="es-DO" dirty="0" err="1"/>
              <a:t>Tipgrama</a:t>
            </a:r>
            <a:r>
              <a:rPr lang="es-DO" dirty="0"/>
              <a:t>, así como el diagnóstico general de la prueba. Se introduce la puntuación obtenida en cada uno de los 31 ítemes del test.</a:t>
            </a:r>
          </a:p>
        </p:txBody>
      </p:sp>
      <p:pic>
        <p:nvPicPr>
          <p:cNvPr id="4" name="Imagen 3">
            <a:extLst>
              <a:ext uri="{FF2B5EF4-FFF2-40B4-BE49-F238E27FC236}">
                <a16:creationId xmlns:a16="http://schemas.microsoft.com/office/drawing/2014/main" id="{DEC49400-4F90-4F8F-945F-1ACC8B024885}"/>
              </a:ext>
            </a:extLst>
          </p:cNvPr>
          <p:cNvPicPr/>
          <p:nvPr/>
        </p:nvPicPr>
        <p:blipFill>
          <a:blip r:embed="rId2"/>
          <a:stretch>
            <a:fillRect/>
          </a:stretch>
        </p:blipFill>
        <p:spPr>
          <a:xfrm>
            <a:off x="505015" y="2305120"/>
            <a:ext cx="2839158" cy="4476680"/>
          </a:xfrm>
          <a:prstGeom prst="rect">
            <a:avLst/>
          </a:prstGeom>
        </p:spPr>
      </p:pic>
      <p:pic>
        <p:nvPicPr>
          <p:cNvPr id="5" name="Imagen 4">
            <a:extLst>
              <a:ext uri="{FF2B5EF4-FFF2-40B4-BE49-F238E27FC236}">
                <a16:creationId xmlns:a16="http://schemas.microsoft.com/office/drawing/2014/main" id="{186CC807-1C47-4637-9F01-23E679F4474D}"/>
              </a:ext>
            </a:extLst>
          </p:cNvPr>
          <p:cNvPicPr/>
          <p:nvPr/>
        </p:nvPicPr>
        <p:blipFill>
          <a:blip r:embed="rId3"/>
          <a:stretch>
            <a:fillRect/>
          </a:stretch>
        </p:blipFill>
        <p:spPr>
          <a:xfrm>
            <a:off x="4540932" y="2087245"/>
            <a:ext cx="3748405" cy="4770755"/>
          </a:xfrm>
          <a:prstGeom prst="rect">
            <a:avLst/>
          </a:prstGeom>
        </p:spPr>
      </p:pic>
    </p:spTree>
    <p:extLst>
      <p:ext uri="{BB962C8B-B14F-4D97-AF65-F5344CB8AC3E}">
        <p14:creationId xmlns:p14="http://schemas.microsoft.com/office/powerpoint/2010/main" val="11157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1DE-FF65-43CE-9793-C767FE114A13}"/>
              </a:ext>
            </a:extLst>
          </p:cNvPr>
          <p:cNvSpPr>
            <a:spLocks noGrp="1"/>
          </p:cNvSpPr>
          <p:nvPr>
            <p:ph type="title"/>
          </p:nvPr>
        </p:nvSpPr>
        <p:spPr/>
        <p:txBody>
          <a:bodyPr>
            <a:normAutofit/>
          </a:bodyPr>
          <a:lstStyle/>
          <a:p>
            <a:r>
              <a:rPr lang="es-DO" dirty="0"/>
              <a:t>Psicología experimental: Biometría y psicometría</a:t>
            </a:r>
          </a:p>
        </p:txBody>
      </p:sp>
      <p:sp>
        <p:nvSpPr>
          <p:cNvPr id="3" name="Marcador de contenido 2">
            <a:extLst>
              <a:ext uri="{FF2B5EF4-FFF2-40B4-BE49-F238E27FC236}">
                <a16:creationId xmlns:a16="http://schemas.microsoft.com/office/drawing/2014/main" id="{65A56EE8-E221-4B4D-9C8A-9E9E59C75F37}"/>
              </a:ext>
            </a:extLst>
          </p:cNvPr>
          <p:cNvSpPr>
            <a:spLocks noGrp="1"/>
          </p:cNvSpPr>
          <p:nvPr>
            <p:ph idx="1"/>
          </p:nvPr>
        </p:nvSpPr>
        <p:spPr>
          <a:xfrm>
            <a:off x="457200" y="1600200"/>
            <a:ext cx="6781800" cy="4525963"/>
          </a:xfrm>
        </p:spPr>
        <p:txBody>
          <a:bodyPr/>
          <a:lstStyle/>
          <a:p>
            <a:r>
              <a:rPr lang="es-DO" dirty="0"/>
              <a:t>Siglos XVIII y XIX</a:t>
            </a:r>
          </a:p>
          <a:p>
            <a:pPr lvl="1"/>
            <a:r>
              <a:rPr lang="es-DO" dirty="0"/>
              <a:t>Francis Galton: conceptos estadísticos de correlación y regresión a la media. Funda la biometría</a:t>
            </a:r>
          </a:p>
          <a:p>
            <a:pPr lvl="1"/>
            <a:r>
              <a:rPr lang="es-DO" dirty="0"/>
              <a:t>Wilhem Wundt, “padre de la psicología experimental” y “fundador de la psicología moderna” </a:t>
            </a:r>
          </a:p>
        </p:txBody>
      </p:sp>
      <p:pic>
        <p:nvPicPr>
          <p:cNvPr id="4" name="Imagen 3" descr="C:\Users\luis\AppData\Local\Microsoft\Windows\INetCache\Content.MSO\4DA92DE7.tmp">
            <a:extLst>
              <a:ext uri="{FF2B5EF4-FFF2-40B4-BE49-F238E27FC236}">
                <a16:creationId xmlns:a16="http://schemas.microsoft.com/office/drawing/2014/main" id="{3FC79AA6-A09E-42ED-A492-3E5517EA63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752600"/>
            <a:ext cx="1143000" cy="1143000"/>
          </a:xfrm>
          <a:prstGeom prst="rect">
            <a:avLst/>
          </a:prstGeom>
          <a:noFill/>
          <a:ln>
            <a:noFill/>
          </a:ln>
        </p:spPr>
      </p:pic>
      <p:pic>
        <p:nvPicPr>
          <p:cNvPr id="5" name="Imagen 4">
            <a:extLst>
              <a:ext uri="{FF2B5EF4-FFF2-40B4-BE49-F238E27FC236}">
                <a16:creationId xmlns:a16="http://schemas.microsoft.com/office/drawing/2014/main" id="{294AAA05-5BCE-4B86-BD93-1248209E07DE}"/>
              </a:ext>
            </a:extLst>
          </p:cNvPr>
          <p:cNvPicPr/>
          <p:nvPr/>
        </p:nvPicPr>
        <p:blipFill>
          <a:blip r:embed="rId4"/>
          <a:stretch>
            <a:fillRect/>
          </a:stretch>
        </p:blipFill>
        <p:spPr>
          <a:xfrm>
            <a:off x="7696200" y="3581400"/>
            <a:ext cx="1143000" cy="1143000"/>
          </a:xfrm>
          <a:prstGeom prst="rect">
            <a:avLst/>
          </a:prstGeom>
        </p:spPr>
      </p:pic>
    </p:spTree>
    <p:extLst>
      <p:ext uri="{BB962C8B-B14F-4D97-AF65-F5344CB8AC3E}">
        <p14:creationId xmlns:p14="http://schemas.microsoft.com/office/powerpoint/2010/main" val="32262492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C1E19-BB30-4967-BF2F-8BA9EEFBAF64}"/>
              </a:ext>
            </a:extLst>
          </p:cNvPr>
          <p:cNvSpPr>
            <a:spLocks noGrp="1"/>
          </p:cNvSpPr>
          <p:nvPr>
            <p:ph type="title"/>
          </p:nvPr>
        </p:nvSpPr>
        <p:spPr/>
        <p:txBody>
          <a:bodyPr/>
          <a:lstStyle/>
          <a:p>
            <a:r>
              <a:rPr lang="es-DO" dirty="0"/>
              <a:t>“Back </a:t>
            </a:r>
            <a:r>
              <a:rPr lang="es-DO" dirty="0" err="1"/>
              <a:t>to</a:t>
            </a:r>
            <a:r>
              <a:rPr lang="es-DO" dirty="0"/>
              <a:t> the </a:t>
            </a:r>
            <a:r>
              <a:rPr lang="es-DO" dirty="0" err="1"/>
              <a:t>future</a:t>
            </a:r>
            <a:r>
              <a:rPr lang="es-DO" dirty="0"/>
              <a:t>…”</a:t>
            </a:r>
          </a:p>
        </p:txBody>
      </p:sp>
      <p:sp>
        <p:nvSpPr>
          <p:cNvPr id="3" name="Marcador de texto 2">
            <a:extLst>
              <a:ext uri="{FF2B5EF4-FFF2-40B4-BE49-F238E27FC236}">
                <a16:creationId xmlns:a16="http://schemas.microsoft.com/office/drawing/2014/main" id="{297DDC62-1E3A-434D-B672-110BA133CFFA}"/>
              </a:ext>
            </a:extLst>
          </p:cNvPr>
          <p:cNvSpPr>
            <a:spLocks noGrp="1"/>
          </p:cNvSpPr>
          <p:nvPr>
            <p:ph type="body" idx="1"/>
          </p:nvPr>
        </p:nvSpPr>
        <p:spPr/>
        <p:txBody>
          <a:bodyPr/>
          <a:lstStyle/>
          <a:p>
            <a:r>
              <a:rPr lang="es-DO" dirty="0"/>
              <a:t>Los proyectos en curso y futuros</a:t>
            </a:r>
          </a:p>
        </p:txBody>
      </p:sp>
    </p:spTree>
    <p:extLst>
      <p:ext uri="{BB962C8B-B14F-4D97-AF65-F5344CB8AC3E}">
        <p14:creationId xmlns:p14="http://schemas.microsoft.com/office/powerpoint/2010/main" val="1712982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B0C96-A4CC-43CD-ABD0-37E22186127A}"/>
              </a:ext>
            </a:extLst>
          </p:cNvPr>
          <p:cNvSpPr>
            <a:spLocks noGrp="1"/>
          </p:cNvSpPr>
          <p:nvPr>
            <p:ph type="title"/>
          </p:nvPr>
        </p:nvSpPr>
        <p:spPr/>
        <p:txBody>
          <a:bodyPr>
            <a:normAutofit fontScale="90000"/>
          </a:bodyPr>
          <a:lstStyle/>
          <a:p>
            <a:r>
              <a:rPr lang="es-DO" dirty="0"/>
              <a:t>Proyecto de sistema de promoción y selección adaptativo</a:t>
            </a:r>
          </a:p>
        </p:txBody>
      </p:sp>
      <p:sp>
        <p:nvSpPr>
          <p:cNvPr id="3" name="Marcador de contenido 2">
            <a:extLst>
              <a:ext uri="{FF2B5EF4-FFF2-40B4-BE49-F238E27FC236}">
                <a16:creationId xmlns:a16="http://schemas.microsoft.com/office/drawing/2014/main" id="{2E7F58B3-03E8-41A6-8652-F64B11340EEB}"/>
              </a:ext>
            </a:extLst>
          </p:cNvPr>
          <p:cNvSpPr>
            <a:spLocks noGrp="1"/>
          </p:cNvSpPr>
          <p:nvPr>
            <p:ph idx="1"/>
          </p:nvPr>
        </p:nvSpPr>
        <p:spPr/>
        <p:txBody>
          <a:bodyPr>
            <a:normAutofit fontScale="92500" lnSpcReduction="20000"/>
          </a:bodyPr>
          <a:lstStyle/>
          <a:p>
            <a:r>
              <a:rPr lang="es-DO" dirty="0"/>
              <a:t>Magno proyecto de pruebas adaptativas en selección y promoción de personal, para una institución estatal</a:t>
            </a:r>
          </a:p>
          <a:p>
            <a:pPr lvl="1"/>
            <a:r>
              <a:rPr lang="es-DO" dirty="0"/>
              <a:t>Parte de la definición de las competencias para cada puesto, los factores que las conforman y los indicadores cognoscitivos, actitudinales y de habilidades (indicadores CAH)</a:t>
            </a:r>
          </a:p>
          <a:p>
            <a:pPr lvl="1"/>
            <a:r>
              <a:rPr lang="es-DO" dirty="0"/>
              <a:t>Generación de tablas de especificaciones para cada área a evaluar</a:t>
            </a:r>
          </a:p>
          <a:p>
            <a:pPr lvl="1"/>
            <a:r>
              <a:rPr lang="es-DO" dirty="0"/>
              <a:t>Elaboración, a través de un módulo informatizado y disponible en línea solo para los especialistas autorizados</a:t>
            </a:r>
          </a:p>
          <a:p>
            <a:pPr lvl="1"/>
            <a:endParaRPr lang="es-DO" dirty="0"/>
          </a:p>
        </p:txBody>
      </p:sp>
    </p:spTree>
    <p:extLst>
      <p:ext uri="{BB962C8B-B14F-4D97-AF65-F5344CB8AC3E}">
        <p14:creationId xmlns:p14="http://schemas.microsoft.com/office/powerpoint/2010/main" val="18305987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B0C96-A4CC-43CD-ABD0-37E22186127A}"/>
              </a:ext>
            </a:extLst>
          </p:cNvPr>
          <p:cNvSpPr>
            <a:spLocks noGrp="1"/>
          </p:cNvSpPr>
          <p:nvPr>
            <p:ph type="title"/>
          </p:nvPr>
        </p:nvSpPr>
        <p:spPr/>
        <p:txBody>
          <a:bodyPr>
            <a:normAutofit fontScale="90000"/>
          </a:bodyPr>
          <a:lstStyle/>
          <a:p>
            <a:r>
              <a:rPr lang="es-DO" dirty="0"/>
              <a:t>Proyecto de sistema de promoción y selección adaptativo</a:t>
            </a:r>
          </a:p>
        </p:txBody>
      </p:sp>
      <p:sp>
        <p:nvSpPr>
          <p:cNvPr id="3" name="Marcador de contenido 2">
            <a:extLst>
              <a:ext uri="{FF2B5EF4-FFF2-40B4-BE49-F238E27FC236}">
                <a16:creationId xmlns:a16="http://schemas.microsoft.com/office/drawing/2014/main" id="{2E7F58B3-03E8-41A6-8652-F64B11340EEB}"/>
              </a:ext>
            </a:extLst>
          </p:cNvPr>
          <p:cNvSpPr>
            <a:spLocks noGrp="1"/>
          </p:cNvSpPr>
          <p:nvPr>
            <p:ph idx="1"/>
          </p:nvPr>
        </p:nvSpPr>
        <p:spPr>
          <a:xfrm>
            <a:off x="457200" y="990600"/>
            <a:ext cx="8229600" cy="5135563"/>
          </a:xfrm>
        </p:spPr>
        <p:txBody>
          <a:bodyPr>
            <a:normAutofit fontScale="70000" lnSpcReduction="20000"/>
          </a:bodyPr>
          <a:lstStyle/>
          <a:p>
            <a:r>
              <a:rPr lang="es-DO" dirty="0"/>
              <a:t>Módulo desarrollo de ítemes permite:</a:t>
            </a:r>
          </a:p>
          <a:p>
            <a:pPr lvl="1"/>
            <a:r>
              <a:rPr lang="es-DO" dirty="0"/>
              <a:t>Codificar el ítem, en función del aspecto a que se refiere y a los cargos en los cuales se puede utilizar</a:t>
            </a:r>
          </a:p>
          <a:p>
            <a:pPr lvl="1"/>
            <a:r>
              <a:rPr lang="es-DO" dirty="0"/>
              <a:t>Indicar la clave u opción correcta. Esto tampoco es restrictivo, y el constructor puede ponderar las opciones para que exista una “mejor”, pero que también presente otras opciones válidas, no tan “buenas”</a:t>
            </a:r>
          </a:p>
          <a:p>
            <a:pPr lvl="1"/>
            <a:r>
              <a:rPr lang="es-DO" dirty="0"/>
              <a:t>Indicar si el orden de las opciones puede ser alterado en la presentación del ítem. Si puede ser alterado, el programa de presentación puede presentar el mismo ítem a diferentes personas, con las opciones en orden diferente (conserva la información de cuál de ellas es la correcta)</a:t>
            </a:r>
          </a:p>
          <a:p>
            <a:pPr lvl="1"/>
            <a:r>
              <a:rPr lang="es-DO" dirty="0"/>
              <a:t>Indicar si el ítem es apropiado para promoción interna de empleados de la institución, que se supone tienen conocimientos específicos sobre el área a que aspiran promover; o es para reclutamiento externo, donde la persona debe tener conocimientos y habilidades generales, pero no las específicas en el desempeño del cargo y que son las que adquirirá en el trabajo.</a:t>
            </a:r>
          </a:p>
          <a:p>
            <a:pPr lvl="1"/>
            <a:r>
              <a:rPr lang="es-DO" dirty="0"/>
              <a:t>Indicar una apreciación, por juicio de experto, de la dificultad del ítem.</a:t>
            </a:r>
          </a:p>
        </p:txBody>
      </p:sp>
    </p:spTree>
    <p:extLst>
      <p:ext uri="{BB962C8B-B14F-4D97-AF65-F5344CB8AC3E}">
        <p14:creationId xmlns:p14="http://schemas.microsoft.com/office/powerpoint/2010/main" val="1080824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B0C96-A4CC-43CD-ABD0-37E22186127A}"/>
              </a:ext>
            </a:extLst>
          </p:cNvPr>
          <p:cNvSpPr>
            <a:spLocks noGrp="1"/>
          </p:cNvSpPr>
          <p:nvPr>
            <p:ph type="title"/>
          </p:nvPr>
        </p:nvSpPr>
        <p:spPr/>
        <p:txBody>
          <a:bodyPr>
            <a:normAutofit fontScale="90000"/>
          </a:bodyPr>
          <a:lstStyle/>
          <a:p>
            <a:r>
              <a:rPr lang="es-DO" dirty="0"/>
              <a:t>Proyecto de sistema de promoción y selección adaptativo</a:t>
            </a:r>
          </a:p>
        </p:txBody>
      </p:sp>
      <p:sp>
        <p:nvSpPr>
          <p:cNvPr id="3" name="Marcador de contenido 2">
            <a:extLst>
              <a:ext uri="{FF2B5EF4-FFF2-40B4-BE49-F238E27FC236}">
                <a16:creationId xmlns:a16="http://schemas.microsoft.com/office/drawing/2014/main" id="{2E7F58B3-03E8-41A6-8652-F64B11340EEB}"/>
              </a:ext>
            </a:extLst>
          </p:cNvPr>
          <p:cNvSpPr>
            <a:spLocks noGrp="1"/>
          </p:cNvSpPr>
          <p:nvPr>
            <p:ph idx="1"/>
          </p:nvPr>
        </p:nvSpPr>
        <p:spPr/>
        <p:txBody>
          <a:bodyPr>
            <a:normAutofit fontScale="77500" lnSpcReduction="20000"/>
          </a:bodyPr>
          <a:lstStyle/>
          <a:p>
            <a:r>
              <a:rPr lang="es-DO" dirty="0"/>
              <a:t>Motor subyacente en el sistema</a:t>
            </a:r>
          </a:p>
          <a:p>
            <a:pPr lvl="1"/>
            <a:r>
              <a:rPr lang="es-DO" dirty="0"/>
              <a:t>Algoritmos que responden a la TRI, e incluye novedosos procedimientos de apreciación del nivel de inicio de las habilidades de la persona en el contenido que se evalúa, así como los procedimientos de cálculo para remontarse desde los factores constitutivos a las competencias complejas requeridas.</a:t>
            </a:r>
          </a:p>
          <a:p>
            <a:pPr lvl="1"/>
            <a:r>
              <a:rPr lang="es-DO" dirty="0"/>
              <a:t>Los módulos de administración permiten:</a:t>
            </a:r>
          </a:p>
          <a:p>
            <a:pPr lvl="2"/>
            <a:r>
              <a:rPr lang="es-DO" dirty="0"/>
              <a:t>Dar mantenimiento al sistema, sea de forma local como remota</a:t>
            </a:r>
          </a:p>
          <a:p>
            <a:pPr lvl="2"/>
            <a:r>
              <a:rPr lang="es-DO" dirty="0"/>
              <a:t>Revisar, agregar o eliminar ítemes</a:t>
            </a:r>
          </a:p>
          <a:p>
            <a:pPr lvl="2"/>
            <a:r>
              <a:rPr lang="es-DO" dirty="0"/>
              <a:t>Obtener estadísticas de proceso</a:t>
            </a:r>
          </a:p>
          <a:p>
            <a:pPr lvl="2"/>
            <a:r>
              <a:rPr lang="es-DO" dirty="0"/>
              <a:t>Realizar validación del poder pronóstico de los ítemes, con base en criterios externos al sistema (evaluación del desempeño, por ejemplo</a:t>
            </a:r>
          </a:p>
          <a:p>
            <a:pPr lvl="2"/>
            <a:r>
              <a:rPr lang="es-DO" dirty="0"/>
              <a:t>Elaborar los reportes técnicos y administrativos requeridos por la institución.</a:t>
            </a:r>
          </a:p>
          <a:p>
            <a:pPr lvl="1"/>
            <a:endParaRPr lang="es-DO" dirty="0"/>
          </a:p>
        </p:txBody>
      </p:sp>
    </p:spTree>
    <p:extLst>
      <p:ext uri="{BB962C8B-B14F-4D97-AF65-F5344CB8AC3E}">
        <p14:creationId xmlns:p14="http://schemas.microsoft.com/office/powerpoint/2010/main" val="35673935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B0C96-A4CC-43CD-ABD0-37E22186127A}"/>
              </a:ext>
            </a:extLst>
          </p:cNvPr>
          <p:cNvSpPr>
            <a:spLocks noGrp="1"/>
          </p:cNvSpPr>
          <p:nvPr>
            <p:ph type="title"/>
          </p:nvPr>
        </p:nvSpPr>
        <p:spPr/>
        <p:txBody>
          <a:bodyPr>
            <a:normAutofit/>
          </a:bodyPr>
          <a:lstStyle/>
          <a:p>
            <a:r>
              <a:rPr lang="es-DO" dirty="0"/>
              <a:t>Proyectos para el futuro (a corto plazo)</a:t>
            </a:r>
          </a:p>
        </p:txBody>
      </p:sp>
      <p:sp>
        <p:nvSpPr>
          <p:cNvPr id="3" name="Marcador de contenido 2">
            <a:extLst>
              <a:ext uri="{FF2B5EF4-FFF2-40B4-BE49-F238E27FC236}">
                <a16:creationId xmlns:a16="http://schemas.microsoft.com/office/drawing/2014/main" id="{2E7F58B3-03E8-41A6-8652-F64B11340EEB}"/>
              </a:ext>
            </a:extLst>
          </p:cNvPr>
          <p:cNvSpPr>
            <a:spLocks noGrp="1"/>
          </p:cNvSpPr>
          <p:nvPr>
            <p:ph idx="1"/>
          </p:nvPr>
        </p:nvSpPr>
        <p:spPr/>
        <p:txBody>
          <a:bodyPr>
            <a:normAutofit/>
          </a:bodyPr>
          <a:lstStyle/>
          <a:p>
            <a:r>
              <a:rPr lang="es-DO" dirty="0"/>
              <a:t>El futuro cercano de la evaluación computadorizada en RD parece ser muy promisorio, sobre todo por la presencia entre nosotros de jóvenes talentos que muestran grandes habilidades en el campo de la informática y de las estadísticas psicométricas avanzadas. Actualmente se están considerando los siguientes sistemas:</a:t>
            </a:r>
          </a:p>
          <a:p>
            <a:endParaRPr lang="es-DO" dirty="0"/>
          </a:p>
        </p:txBody>
      </p:sp>
    </p:spTree>
    <p:extLst>
      <p:ext uri="{BB962C8B-B14F-4D97-AF65-F5344CB8AC3E}">
        <p14:creationId xmlns:p14="http://schemas.microsoft.com/office/powerpoint/2010/main" val="38661662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B0C96-A4CC-43CD-ABD0-37E22186127A}"/>
              </a:ext>
            </a:extLst>
          </p:cNvPr>
          <p:cNvSpPr>
            <a:spLocks noGrp="1"/>
          </p:cNvSpPr>
          <p:nvPr>
            <p:ph type="title"/>
          </p:nvPr>
        </p:nvSpPr>
        <p:spPr/>
        <p:txBody>
          <a:bodyPr>
            <a:normAutofit/>
          </a:bodyPr>
          <a:lstStyle/>
          <a:p>
            <a:r>
              <a:rPr lang="es-DO" dirty="0"/>
              <a:t>Proyectos para el futuro (a corto plazo)</a:t>
            </a:r>
          </a:p>
        </p:txBody>
      </p:sp>
      <p:sp>
        <p:nvSpPr>
          <p:cNvPr id="3" name="Marcador de contenido 2">
            <a:extLst>
              <a:ext uri="{FF2B5EF4-FFF2-40B4-BE49-F238E27FC236}">
                <a16:creationId xmlns:a16="http://schemas.microsoft.com/office/drawing/2014/main" id="{2E7F58B3-03E8-41A6-8652-F64B11340EEB}"/>
              </a:ext>
            </a:extLst>
          </p:cNvPr>
          <p:cNvSpPr>
            <a:spLocks noGrp="1"/>
          </p:cNvSpPr>
          <p:nvPr>
            <p:ph idx="1"/>
          </p:nvPr>
        </p:nvSpPr>
        <p:spPr>
          <a:xfrm>
            <a:off x="457200" y="1066800"/>
            <a:ext cx="8229600" cy="5059363"/>
          </a:xfrm>
        </p:spPr>
        <p:txBody>
          <a:bodyPr>
            <a:normAutofit fontScale="62500" lnSpcReduction="20000"/>
          </a:bodyPr>
          <a:lstStyle/>
          <a:p>
            <a:r>
              <a:rPr lang="es-DO" dirty="0"/>
              <a:t>Un sistema de orientación profesional que se desarrolla en tres etapas consecutivas:</a:t>
            </a:r>
          </a:p>
          <a:p>
            <a:pPr lvl="1"/>
            <a:r>
              <a:rPr lang="es-DO" dirty="0"/>
              <a:t>Informatización de la aplicación de las pruebas, bajo criterios clásicos, como pruebas fijas informatizadas.</a:t>
            </a:r>
          </a:p>
          <a:p>
            <a:pPr lvl="1"/>
            <a:r>
              <a:rPr lang="es-DO" dirty="0"/>
              <a:t>Con base en los datos recabados por las aplicaciones de pruebas durante un período, que permite recabar los parámetros de cada ítem, se transformarán las pruebas fijas en pruebas adaptativas. Los análisis de componentes principales, estudios de regresión múltiple y otras pruebas, permitirán desglosar las pruebas clásicas en categorías conceptuales que contribuirán a definir “testlets”: pequeños tests con una gran carga de información, con relación a los elementos relevantes en los procesos de orientación profesional.</a:t>
            </a:r>
          </a:p>
          <a:p>
            <a:pPr lvl="1"/>
            <a:r>
              <a:rPr lang="es-DO" dirty="0"/>
              <a:t>El tercer paso es la “</a:t>
            </a:r>
            <a:r>
              <a:rPr lang="es-DO" dirty="0" err="1"/>
              <a:t>gaminficación</a:t>
            </a:r>
            <a:r>
              <a:rPr lang="es-DO" dirty="0"/>
              <a:t>” de los reactivos relevantes: Desarrollo de videojuegos, centrados en la solución de problemas o en la toma de decisiones pertinentes a la orientación profesional y la construcción del plan de vida de adolescentes del sistema educativo</a:t>
            </a:r>
          </a:p>
          <a:p>
            <a:pPr lvl="1"/>
            <a:endParaRPr lang="es-DO" dirty="0"/>
          </a:p>
          <a:p>
            <a:pPr lvl="1"/>
            <a:r>
              <a:rPr lang="es-DO" sz="2600" dirty="0"/>
              <a:t>(Gamificación es un acercamiento al neologismo “</a:t>
            </a:r>
            <a:r>
              <a:rPr lang="es-DO" sz="2600" dirty="0" err="1"/>
              <a:t>gamification</a:t>
            </a:r>
            <a:r>
              <a:rPr lang="es-DO" sz="2600" dirty="0"/>
              <a:t>”: es el uso del diseño y la mecánica del juego para mejorar los contextos que no son de juego aumentando la participación, el compromiso, la lealtad y la competitividad. Algunos prefieren “ludificación”)</a:t>
            </a:r>
          </a:p>
        </p:txBody>
      </p:sp>
    </p:spTree>
    <p:extLst>
      <p:ext uri="{BB962C8B-B14F-4D97-AF65-F5344CB8AC3E}">
        <p14:creationId xmlns:p14="http://schemas.microsoft.com/office/powerpoint/2010/main" val="939637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B0C96-A4CC-43CD-ABD0-37E22186127A}"/>
              </a:ext>
            </a:extLst>
          </p:cNvPr>
          <p:cNvSpPr>
            <a:spLocks noGrp="1"/>
          </p:cNvSpPr>
          <p:nvPr>
            <p:ph type="title"/>
          </p:nvPr>
        </p:nvSpPr>
        <p:spPr/>
        <p:txBody>
          <a:bodyPr>
            <a:normAutofit/>
          </a:bodyPr>
          <a:lstStyle/>
          <a:p>
            <a:r>
              <a:rPr lang="es-DO" dirty="0"/>
              <a:t>Proyectos para el futuro (a corto plazo)</a:t>
            </a:r>
          </a:p>
        </p:txBody>
      </p:sp>
      <p:sp>
        <p:nvSpPr>
          <p:cNvPr id="3" name="Marcador de contenido 2">
            <a:extLst>
              <a:ext uri="{FF2B5EF4-FFF2-40B4-BE49-F238E27FC236}">
                <a16:creationId xmlns:a16="http://schemas.microsoft.com/office/drawing/2014/main" id="{2E7F58B3-03E8-41A6-8652-F64B11340EEB}"/>
              </a:ext>
            </a:extLst>
          </p:cNvPr>
          <p:cNvSpPr>
            <a:spLocks noGrp="1"/>
          </p:cNvSpPr>
          <p:nvPr>
            <p:ph idx="1"/>
          </p:nvPr>
        </p:nvSpPr>
        <p:spPr>
          <a:xfrm>
            <a:off x="457200" y="1066800"/>
            <a:ext cx="8229600" cy="5059363"/>
          </a:xfrm>
        </p:spPr>
        <p:txBody>
          <a:bodyPr>
            <a:normAutofit/>
          </a:bodyPr>
          <a:lstStyle/>
          <a:p>
            <a:r>
              <a:rPr lang="es-DO" sz="2600" dirty="0"/>
              <a:t>Otro proyecto a corto plazo: Un sistema semejante al descrito para orientación vocacional, dirigido a los procesos de selección de personal, donde las pruebas tradicionales se conviertan en pruebas adaptativas paulatinamente “</a:t>
            </a:r>
            <a:r>
              <a:rPr lang="es-DO" sz="2600" dirty="0" err="1"/>
              <a:t>gamificadas</a:t>
            </a:r>
            <a:r>
              <a:rPr lang="es-DO" sz="2600" dirty="0"/>
              <a:t>”.</a:t>
            </a:r>
          </a:p>
        </p:txBody>
      </p:sp>
    </p:spTree>
    <p:extLst>
      <p:ext uri="{BB962C8B-B14F-4D97-AF65-F5344CB8AC3E}">
        <p14:creationId xmlns:p14="http://schemas.microsoft.com/office/powerpoint/2010/main" val="2799544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E1A03-7462-40C2-B47B-30D42ED7C1C4}"/>
              </a:ext>
            </a:extLst>
          </p:cNvPr>
          <p:cNvSpPr>
            <a:spLocks noGrp="1"/>
          </p:cNvSpPr>
          <p:nvPr>
            <p:ph type="title"/>
          </p:nvPr>
        </p:nvSpPr>
        <p:spPr/>
        <p:txBody>
          <a:bodyPr/>
          <a:lstStyle/>
          <a:p>
            <a:r>
              <a:rPr lang="es-DO" dirty="0"/>
              <a:t>El eterno dilema: ¿Sustituirá la máquina al ser humano?</a:t>
            </a:r>
          </a:p>
        </p:txBody>
      </p:sp>
      <p:sp>
        <p:nvSpPr>
          <p:cNvPr id="3" name="Marcador de texto 2">
            <a:extLst>
              <a:ext uri="{FF2B5EF4-FFF2-40B4-BE49-F238E27FC236}">
                <a16:creationId xmlns:a16="http://schemas.microsoft.com/office/drawing/2014/main" id="{01360D6F-59B7-4FCF-9372-3D67E9085E97}"/>
              </a:ext>
            </a:extLst>
          </p:cNvPr>
          <p:cNvSpPr>
            <a:spLocks noGrp="1"/>
          </p:cNvSpPr>
          <p:nvPr>
            <p:ph type="body" idx="1"/>
          </p:nvPr>
        </p:nvSpPr>
        <p:spPr/>
        <p:txBody>
          <a:bodyPr/>
          <a:lstStyle/>
          <a:p>
            <a:r>
              <a:rPr lang="es-DO" dirty="0"/>
              <a:t>Reflexiones finales</a:t>
            </a:r>
          </a:p>
        </p:txBody>
      </p:sp>
    </p:spTree>
    <p:extLst>
      <p:ext uri="{BB962C8B-B14F-4D97-AF65-F5344CB8AC3E}">
        <p14:creationId xmlns:p14="http://schemas.microsoft.com/office/powerpoint/2010/main" val="2703802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49CA3-1305-4F72-AEB8-CBB1AEDDA058}"/>
              </a:ext>
            </a:extLst>
          </p:cNvPr>
          <p:cNvSpPr>
            <a:spLocks noGrp="1"/>
          </p:cNvSpPr>
          <p:nvPr>
            <p:ph type="title"/>
          </p:nvPr>
        </p:nvSpPr>
        <p:spPr/>
        <p:txBody>
          <a:bodyPr/>
          <a:lstStyle/>
          <a:p>
            <a:r>
              <a:rPr lang="es-DO" dirty="0"/>
              <a:t>¿Sustituirá la máquina al ser humano?</a:t>
            </a:r>
          </a:p>
        </p:txBody>
      </p:sp>
      <p:sp>
        <p:nvSpPr>
          <p:cNvPr id="3" name="Marcador de contenido 2">
            <a:extLst>
              <a:ext uri="{FF2B5EF4-FFF2-40B4-BE49-F238E27FC236}">
                <a16:creationId xmlns:a16="http://schemas.microsoft.com/office/drawing/2014/main" id="{806FCD82-480D-4F39-9354-B3A8B7E0EE77}"/>
              </a:ext>
            </a:extLst>
          </p:cNvPr>
          <p:cNvSpPr>
            <a:spLocks noGrp="1"/>
          </p:cNvSpPr>
          <p:nvPr>
            <p:ph idx="1"/>
          </p:nvPr>
        </p:nvSpPr>
        <p:spPr>
          <a:xfrm>
            <a:off x="457200" y="1600200"/>
            <a:ext cx="6172200" cy="4525963"/>
          </a:xfrm>
        </p:spPr>
        <p:txBody>
          <a:bodyPr/>
          <a:lstStyle/>
          <a:p>
            <a:r>
              <a:rPr lang="es-DO" dirty="0"/>
              <a:t>Nuestra idea, junto con la de muchos pensadores como Carlos Gershenson, Mariano </a:t>
            </a:r>
            <a:r>
              <a:rPr lang="es-DO" dirty="0" err="1"/>
              <a:t>Usuga</a:t>
            </a:r>
            <a:r>
              <a:rPr lang="es-DO" dirty="0"/>
              <a:t> Manco o Raúl Rojas, es que absolutamente no, aunque otros (Steve Wozniak, Stephen Hawking y Elon Musk) piensan lo contrario.</a:t>
            </a:r>
          </a:p>
        </p:txBody>
      </p:sp>
      <p:pic>
        <p:nvPicPr>
          <p:cNvPr id="4" name="Imagen 3">
            <a:extLst>
              <a:ext uri="{FF2B5EF4-FFF2-40B4-BE49-F238E27FC236}">
                <a16:creationId xmlns:a16="http://schemas.microsoft.com/office/drawing/2014/main" id="{3033DAE9-B254-4D83-B510-0ECD45F5F570}"/>
              </a:ext>
            </a:extLst>
          </p:cNvPr>
          <p:cNvPicPr/>
          <p:nvPr/>
        </p:nvPicPr>
        <p:blipFill>
          <a:blip r:embed="rId2"/>
          <a:stretch>
            <a:fillRect/>
          </a:stretch>
        </p:blipFill>
        <p:spPr>
          <a:xfrm>
            <a:off x="6788785" y="990600"/>
            <a:ext cx="2355215" cy="1447165"/>
          </a:xfrm>
          <a:prstGeom prst="rect">
            <a:avLst/>
          </a:prstGeom>
        </p:spPr>
      </p:pic>
      <p:pic>
        <p:nvPicPr>
          <p:cNvPr id="5" name="Imagen 4">
            <a:extLst>
              <a:ext uri="{FF2B5EF4-FFF2-40B4-BE49-F238E27FC236}">
                <a16:creationId xmlns:a16="http://schemas.microsoft.com/office/drawing/2014/main" id="{3C7585EE-E25F-4828-9D4F-AEFEF15D8389}"/>
              </a:ext>
            </a:extLst>
          </p:cNvPr>
          <p:cNvPicPr/>
          <p:nvPr/>
        </p:nvPicPr>
        <p:blipFill>
          <a:blip r:embed="rId3"/>
          <a:stretch>
            <a:fillRect/>
          </a:stretch>
        </p:blipFill>
        <p:spPr>
          <a:xfrm>
            <a:off x="6727415" y="3734118"/>
            <a:ext cx="2411561" cy="1372235"/>
          </a:xfrm>
          <a:prstGeom prst="rect">
            <a:avLst/>
          </a:prstGeom>
        </p:spPr>
      </p:pic>
    </p:spTree>
    <p:extLst>
      <p:ext uri="{BB962C8B-B14F-4D97-AF65-F5344CB8AC3E}">
        <p14:creationId xmlns:p14="http://schemas.microsoft.com/office/powerpoint/2010/main" val="19454738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49CA3-1305-4F72-AEB8-CBB1AEDDA058}"/>
              </a:ext>
            </a:extLst>
          </p:cNvPr>
          <p:cNvSpPr>
            <a:spLocks noGrp="1"/>
          </p:cNvSpPr>
          <p:nvPr>
            <p:ph type="title"/>
          </p:nvPr>
        </p:nvSpPr>
        <p:spPr/>
        <p:txBody>
          <a:bodyPr/>
          <a:lstStyle/>
          <a:p>
            <a:r>
              <a:rPr lang="es-DO" dirty="0"/>
              <a:t>¿Sustituirá la máquina al ser humano?</a:t>
            </a:r>
          </a:p>
        </p:txBody>
      </p:sp>
      <p:sp>
        <p:nvSpPr>
          <p:cNvPr id="3" name="Marcador de contenido 2">
            <a:extLst>
              <a:ext uri="{FF2B5EF4-FFF2-40B4-BE49-F238E27FC236}">
                <a16:creationId xmlns:a16="http://schemas.microsoft.com/office/drawing/2014/main" id="{806FCD82-480D-4F39-9354-B3A8B7E0EE77}"/>
              </a:ext>
            </a:extLst>
          </p:cNvPr>
          <p:cNvSpPr>
            <a:spLocks noGrp="1"/>
          </p:cNvSpPr>
          <p:nvPr>
            <p:ph idx="1"/>
          </p:nvPr>
        </p:nvSpPr>
        <p:spPr>
          <a:xfrm>
            <a:off x="457200" y="914400"/>
            <a:ext cx="8382000" cy="5211763"/>
          </a:xfrm>
        </p:spPr>
        <p:txBody>
          <a:bodyPr/>
          <a:lstStyle/>
          <a:p>
            <a:r>
              <a:rPr lang="es-DO" dirty="0"/>
              <a:t>Nuestra idea es que la realidad tecnológica sí cambia, y cambia exponencialmente, obligándonos a un proceso adaptativo mucho más rápido que para lo que biológicamente estamos preparados.</a:t>
            </a:r>
          </a:p>
          <a:p>
            <a:r>
              <a:rPr lang="es-DO" dirty="0"/>
              <a:t>Circuló en las redes este mensaje (no está todo el contenido):</a:t>
            </a:r>
          </a:p>
          <a:p>
            <a:endParaRPr lang="es-DO" dirty="0"/>
          </a:p>
        </p:txBody>
      </p:sp>
    </p:spTree>
    <p:extLst>
      <p:ext uri="{BB962C8B-B14F-4D97-AF65-F5344CB8AC3E}">
        <p14:creationId xmlns:p14="http://schemas.microsoft.com/office/powerpoint/2010/main" val="4174754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1DE-FF65-43CE-9793-C767FE114A13}"/>
              </a:ext>
            </a:extLst>
          </p:cNvPr>
          <p:cNvSpPr>
            <a:spLocks noGrp="1"/>
          </p:cNvSpPr>
          <p:nvPr>
            <p:ph type="title"/>
          </p:nvPr>
        </p:nvSpPr>
        <p:spPr/>
        <p:txBody>
          <a:bodyPr>
            <a:normAutofit/>
          </a:bodyPr>
          <a:lstStyle/>
          <a:p>
            <a:r>
              <a:rPr lang="es-DO" dirty="0"/>
              <a:t>Psicología experimental: Biometría y psicometría</a:t>
            </a:r>
          </a:p>
        </p:txBody>
      </p:sp>
      <p:sp>
        <p:nvSpPr>
          <p:cNvPr id="3" name="Marcador de contenido 2">
            <a:extLst>
              <a:ext uri="{FF2B5EF4-FFF2-40B4-BE49-F238E27FC236}">
                <a16:creationId xmlns:a16="http://schemas.microsoft.com/office/drawing/2014/main" id="{65A56EE8-E221-4B4D-9C8A-9E9E59C75F37}"/>
              </a:ext>
            </a:extLst>
          </p:cNvPr>
          <p:cNvSpPr>
            <a:spLocks noGrp="1"/>
          </p:cNvSpPr>
          <p:nvPr>
            <p:ph idx="1"/>
          </p:nvPr>
        </p:nvSpPr>
        <p:spPr>
          <a:xfrm>
            <a:off x="455439" y="1066800"/>
            <a:ext cx="6781800" cy="4525963"/>
          </a:xfrm>
        </p:spPr>
        <p:txBody>
          <a:bodyPr/>
          <a:lstStyle/>
          <a:p>
            <a:r>
              <a:rPr lang="es-DO" dirty="0"/>
              <a:t>Siglo XX</a:t>
            </a:r>
          </a:p>
          <a:p>
            <a:pPr lvl="1"/>
            <a:r>
              <a:rPr lang="de-DE" dirty="0"/>
              <a:t>Walter Frank Raphael Weldon (F. R. Weldon) y </a:t>
            </a:r>
            <a:r>
              <a:rPr lang="en-US" dirty="0"/>
              <a:t>Karl Pearson (K. P.), </a:t>
            </a:r>
            <a:r>
              <a:rPr lang="en-US" dirty="0" err="1"/>
              <a:t>fundan</a:t>
            </a:r>
            <a:r>
              <a:rPr lang="en-US" dirty="0"/>
              <a:t> </a:t>
            </a:r>
            <a:r>
              <a:rPr lang="en-US" dirty="0" err="1"/>
              <a:t>Biometrika</a:t>
            </a:r>
            <a:r>
              <a:rPr lang="en-US" dirty="0"/>
              <a:t>, </a:t>
            </a:r>
            <a:r>
              <a:rPr lang="en-US" dirty="0" err="1"/>
              <a:t>como</a:t>
            </a:r>
            <a:r>
              <a:rPr lang="en-US" dirty="0"/>
              <a:t> 1º journal de </a:t>
            </a:r>
            <a:r>
              <a:rPr lang="en-US" dirty="0" err="1"/>
              <a:t>biometría</a:t>
            </a:r>
            <a:r>
              <a:rPr lang="en-US" dirty="0"/>
              <a:t> (1901)</a:t>
            </a:r>
          </a:p>
          <a:p>
            <a:pPr lvl="1"/>
            <a:r>
              <a:rPr lang="en-US" dirty="0"/>
              <a:t>K. P. </a:t>
            </a:r>
            <a:r>
              <a:rPr lang="es-DO" dirty="0"/>
              <a:t>presenta el método de coeficiente de correlación, chi cuadrado, desviación tipo y la regresión lineal por el método de mínimos cuadrados</a:t>
            </a:r>
          </a:p>
        </p:txBody>
      </p:sp>
      <p:pic>
        <p:nvPicPr>
          <p:cNvPr id="6" name="Imagen 5" descr="https://upload.wikimedia.org/wikipedia/commons/a/a9/WFR_Weldon.jpg">
            <a:extLst>
              <a:ext uri="{FF2B5EF4-FFF2-40B4-BE49-F238E27FC236}">
                <a16:creationId xmlns:a16="http://schemas.microsoft.com/office/drawing/2014/main" id="{919BC23F-AFAA-4705-B71A-ACAEB8BB3226}"/>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48600" y="1046703"/>
            <a:ext cx="1076325" cy="1212215"/>
          </a:xfrm>
          <a:prstGeom prst="rect">
            <a:avLst/>
          </a:prstGeom>
          <a:noFill/>
          <a:ln>
            <a:noFill/>
          </a:ln>
        </p:spPr>
      </p:pic>
      <p:pic>
        <p:nvPicPr>
          <p:cNvPr id="7" name="Imagen 6" descr="Karl Pearson, pencil drawing by F.A. de Biden Footner, 1924">
            <a:extLst>
              <a:ext uri="{FF2B5EF4-FFF2-40B4-BE49-F238E27FC236}">
                <a16:creationId xmlns:a16="http://schemas.microsoft.com/office/drawing/2014/main" id="{EB344625-5736-43AC-A4D3-176D1F151629}"/>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48600" y="2543622"/>
            <a:ext cx="1076325" cy="1353974"/>
          </a:xfrm>
          <a:prstGeom prst="rect">
            <a:avLst/>
          </a:prstGeom>
          <a:noFill/>
          <a:ln>
            <a:noFill/>
          </a:ln>
        </p:spPr>
      </p:pic>
      <p:pic>
        <p:nvPicPr>
          <p:cNvPr id="8" name="Imagen 7" descr="https://www.monografias.com/trabajos86/analisis-regresion-parabola-minimos-cuadros/image009.jpg">
            <a:extLst>
              <a:ext uri="{FF2B5EF4-FFF2-40B4-BE49-F238E27FC236}">
                <a16:creationId xmlns:a16="http://schemas.microsoft.com/office/drawing/2014/main" id="{E2DBB34F-E744-44EB-BEC4-75A60D6D085F}"/>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50924" y="4038601"/>
            <a:ext cx="1568616" cy="1212216"/>
          </a:xfrm>
          <a:prstGeom prst="rect">
            <a:avLst/>
          </a:prstGeom>
          <a:noFill/>
          <a:ln>
            <a:noFill/>
          </a:ln>
        </p:spPr>
      </p:pic>
    </p:spTree>
    <p:extLst>
      <p:ext uri="{BB962C8B-B14F-4D97-AF65-F5344CB8AC3E}">
        <p14:creationId xmlns:p14="http://schemas.microsoft.com/office/powerpoint/2010/main" val="6660892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49CA3-1305-4F72-AEB8-CBB1AEDDA058}"/>
              </a:ext>
            </a:extLst>
          </p:cNvPr>
          <p:cNvSpPr>
            <a:spLocks noGrp="1"/>
          </p:cNvSpPr>
          <p:nvPr>
            <p:ph type="title"/>
          </p:nvPr>
        </p:nvSpPr>
        <p:spPr/>
        <p:txBody>
          <a:bodyPr/>
          <a:lstStyle/>
          <a:p>
            <a:r>
              <a:rPr lang="es-DO" dirty="0"/>
              <a:t>¿Sustituirá la máquina al ser humano?</a:t>
            </a:r>
          </a:p>
        </p:txBody>
      </p:sp>
      <p:sp>
        <p:nvSpPr>
          <p:cNvPr id="3" name="Marcador de contenido 2">
            <a:extLst>
              <a:ext uri="{FF2B5EF4-FFF2-40B4-BE49-F238E27FC236}">
                <a16:creationId xmlns:a16="http://schemas.microsoft.com/office/drawing/2014/main" id="{806FCD82-480D-4F39-9354-B3A8B7E0EE77}"/>
              </a:ext>
            </a:extLst>
          </p:cNvPr>
          <p:cNvSpPr>
            <a:spLocks noGrp="1"/>
          </p:cNvSpPr>
          <p:nvPr>
            <p:ph idx="1"/>
          </p:nvPr>
        </p:nvSpPr>
        <p:spPr>
          <a:xfrm>
            <a:off x="457200" y="914400"/>
            <a:ext cx="8382000" cy="5638800"/>
          </a:xfrm>
        </p:spPr>
        <p:txBody>
          <a:bodyPr>
            <a:normAutofit fontScale="77500" lnSpcReduction="20000"/>
          </a:bodyPr>
          <a:lstStyle/>
          <a:p>
            <a:pPr lvl="1"/>
            <a:r>
              <a:rPr lang="es-DO" dirty="0"/>
              <a:t>Algo está cambiando...</a:t>
            </a:r>
          </a:p>
          <a:p>
            <a:pPr marL="1828800" lvl="3" indent="-457200">
              <a:buFont typeface="+mj-lt"/>
              <a:buAutoNum type="arabicPeriod"/>
            </a:pPr>
            <a:r>
              <a:rPr lang="es-DO" dirty="0"/>
              <a:t>Spotify está fundiendo a las discográficas.</a:t>
            </a:r>
          </a:p>
          <a:p>
            <a:pPr marL="1828800" lvl="3" indent="-457200">
              <a:buFont typeface="+mj-lt"/>
              <a:buAutoNum type="arabicPeriod"/>
            </a:pPr>
            <a:r>
              <a:rPr lang="es-DO" dirty="0"/>
              <a:t>Netflix hizo que ya casi no queden videoclubs y que vaya mucha menos gente al cine.</a:t>
            </a:r>
          </a:p>
          <a:p>
            <a:pPr marL="1828800" lvl="3" indent="-457200">
              <a:buFont typeface="+mj-lt"/>
              <a:buAutoNum type="arabicPeriod"/>
            </a:pPr>
            <a:r>
              <a:rPr lang="es-DO" dirty="0" err="1"/>
              <a:t>Booking</a:t>
            </a:r>
            <a:r>
              <a:rPr lang="es-DO" dirty="0"/>
              <a:t> tiene en jaque a las agencias de turismo.</a:t>
            </a:r>
          </a:p>
          <a:p>
            <a:pPr marL="1828800" lvl="3" indent="-457200">
              <a:buFont typeface="+mj-lt"/>
              <a:buAutoNum type="arabicPeriod"/>
            </a:pPr>
            <a:r>
              <a:rPr lang="es-DO" dirty="0"/>
              <a:t>Google inutilizó a las Páginas Amarillas.</a:t>
            </a:r>
          </a:p>
          <a:p>
            <a:pPr marL="1828800" lvl="3" indent="-457200">
              <a:buFont typeface="+mj-lt"/>
              <a:buAutoNum type="arabicPeriod"/>
            </a:pPr>
            <a:r>
              <a:rPr lang="es-DO" dirty="0"/>
              <a:t>Airbnb está atemorizando a los dueños de los hoteles.</a:t>
            </a:r>
          </a:p>
          <a:p>
            <a:pPr marL="1828800" lvl="3" indent="-457200">
              <a:buFont typeface="+mj-lt"/>
              <a:buAutoNum type="arabicPeriod"/>
            </a:pPr>
            <a:r>
              <a:rPr lang="es-DO" dirty="0" err="1"/>
              <a:t>Whatsapp</a:t>
            </a:r>
            <a:r>
              <a:rPr lang="es-DO" dirty="0"/>
              <a:t> amenaza a operadores de telefonía fija y celular.</a:t>
            </a:r>
          </a:p>
          <a:p>
            <a:pPr marL="1828800" lvl="3" indent="-457200">
              <a:buFont typeface="+mj-lt"/>
              <a:buAutoNum type="arabicPeriod"/>
            </a:pPr>
            <a:r>
              <a:rPr lang="es-DO" dirty="0"/>
              <a:t>Las Redes Sociales a los medios de comunicación.</a:t>
            </a:r>
          </a:p>
          <a:p>
            <a:pPr marL="1828800" lvl="3" indent="-457200">
              <a:buFont typeface="+mj-lt"/>
              <a:buAutoNum type="arabicPeriod"/>
            </a:pPr>
            <a:r>
              <a:rPr lang="es-DO" dirty="0"/>
              <a:t>Uber a los taxistas.</a:t>
            </a:r>
          </a:p>
          <a:p>
            <a:pPr marL="1828800" lvl="3" indent="-457200">
              <a:buFont typeface="+mj-lt"/>
              <a:buAutoNum type="arabicPeriod"/>
            </a:pPr>
            <a:r>
              <a:rPr lang="es-DO" dirty="0"/>
              <a:t>Los Smartphones condenaron a las casas de fotografía.</a:t>
            </a:r>
          </a:p>
          <a:p>
            <a:pPr marL="1828800" lvl="3" indent="-457200">
              <a:buFont typeface="+mj-lt"/>
              <a:buAutoNum type="arabicPeriod"/>
            </a:pPr>
            <a:r>
              <a:rPr lang="es-DO" dirty="0"/>
              <a:t>Tesla pone en duda el futuro de las automotrices.</a:t>
            </a:r>
          </a:p>
          <a:p>
            <a:pPr marL="1828800" lvl="3" indent="-457200">
              <a:buFont typeface="+mj-lt"/>
              <a:buAutoNum type="arabicPeriod"/>
            </a:pPr>
            <a:r>
              <a:rPr lang="es-DO" dirty="0"/>
              <a:t>El E-mail complicó a los correos postales.</a:t>
            </a:r>
          </a:p>
          <a:p>
            <a:pPr marL="1828800" lvl="3" indent="-457200">
              <a:buFont typeface="+mj-lt"/>
              <a:buAutoNum type="arabicPeriod"/>
            </a:pPr>
            <a:r>
              <a:rPr lang="es-DO" dirty="0" err="1"/>
              <a:t>Waze</a:t>
            </a:r>
            <a:r>
              <a:rPr lang="es-DO" dirty="0"/>
              <a:t> acabó con los GPS.</a:t>
            </a:r>
          </a:p>
          <a:p>
            <a:pPr marL="1828800" lvl="3" indent="-457200">
              <a:buFont typeface="+mj-lt"/>
              <a:buAutoNum type="arabicPeriod"/>
            </a:pPr>
            <a:r>
              <a:rPr lang="es-DO" dirty="0"/>
              <a:t>La Nube hace cada vez más inútiles a los Pen drives;</a:t>
            </a:r>
          </a:p>
          <a:p>
            <a:pPr marL="1828800" lvl="3" indent="-457200">
              <a:buFont typeface="+mj-lt"/>
              <a:buAutoNum type="arabicPeriod"/>
            </a:pPr>
            <a:r>
              <a:rPr lang="es-DO" dirty="0" err="1"/>
              <a:t>Youtube</a:t>
            </a:r>
            <a:r>
              <a:rPr lang="es-DO" dirty="0"/>
              <a:t> pone en riesgo a las empresas de televisión.</a:t>
            </a:r>
          </a:p>
          <a:p>
            <a:pPr marL="1828800" lvl="3" indent="-457200">
              <a:buFont typeface="+mj-lt"/>
              <a:buAutoNum type="arabicPeriod"/>
            </a:pPr>
            <a:r>
              <a:rPr lang="es-DO" dirty="0"/>
              <a:t>Facebook está matando a los portales de contenido.</a:t>
            </a:r>
          </a:p>
          <a:p>
            <a:pPr marL="1828800" lvl="3" indent="-457200">
              <a:buFont typeface="+mj-lt"/>
              <a:buAutoNum type="arabicPeriod"/>
            </a:pPr>
            <a:r>
              <a:rPr lang="es-DO" dirty="0"/>
              <a:t>Tinder (y similares) quita mercado a las discotecas (y similares).</a:t>
            </a:r>
          </a:p>
          <a:p>
            <a:pPr marL="1828800" lvl="3" indent="-457200">
              <a:buFont typeface="+mj-lt"/>
              <a:buAutoNum type="arabicPeriod"/>
            </a:pPr>
            <a:r>
              <a:rPr lang="es-DO" dirty="0"/>
              <a:t>Wikipedia mató a los diccionarios y enciclopedias.</a:t>
            </a:r>
          </a:p>
          <a:p>
            <a:pPr lvl="1"/>
            <a:r>
              <a:rPr lang="es-DO" i="1" dirty="0"/>
              <a:t>¿Cuánto tiempo piensas que va a durar tu empleo en su forma actual? ... ¿y quieres seguir viviendo como vivías hace 10 años?</a:t>
            </a:r>
            <a:endParaRPr lang="es-DO" dirty="0"/>
          </a:p>
          <a:p>
            <a:pPr lvl="2"/>
            <a:endParaRPr lang="es-DO" dirty="0"/>
          </a:p>
          <a:p>
            <a:pPr lvl="2"/>
            <a:endParaRPr lang="es-DO" dirty="0"/>
          </a:p>
        </p:txBody>
      </p:sp>
    </p:spTree>
    <p:extLst>
      <p:ext uri="{BB962C8B-B14F-4D97-AF65-F5344CB8AC3E}">
        <p14:creationId xmlns:p14="http://schemas.microsoft.com/office/powerpoint/2010/main" val="1886790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49CA3-1305-4F72-AEB8-CBB1AEDDA058}"/>
              </a:ext>
            </a:extLst>
          </p:cNvPr>
          <p:cNvSpPr>
            <a:spLocks noGrp="1"/>
          </p:cNvSpPr>
          <p:nvPr>
            <p:ph type="title"/>
          </p:nvPr>
        </p:nvSpPr>
        <p:spPr/>
        <p:txBody>
          <a:bodyPr/>
          <a:lstStyle/>
          <a:p>
            <a:r>
              <a:rPr lang="es-DO" dirty="0"/>
              <a:t>¿Sustituirá la máquina al ser humano?</a:t>
            </a:r>
          </a:p>
        </p:txBody>
      </p:sp>
      <p:sp>
        <p:nvSpPr>
          <p:cNvPr id="3" name="Marcador de contenido 2">
            <a:extLst>
              <a:ext uri="{FF2B5EF4-FFF2-40B4-BE49-F238E27FC236}">
                <a16:creationId xmlns:a16="http://schemas.microsoft.com/office/drawing/2014/main" id="{806FCD82-480D-4F39-9354-B3A8B7E0EE77}"/>
              </a:ext>
            </a:extLst>
          </p:cNvPr>
          <p:cNvSpPr>
            <a:spLocks noGrp="1"/>
          </p:cNvSpPr>
          <p:nvPr>
            <p:ph idx="1"/>
          </p:nvPr>
        </p:nvSpPr>
        <p:spPr>
          <a:xfrm>
            <a:off x="457200" y="914400"/>
            <a:ext cx="8382000" cy="5638800"/>
          </a:xfrm>
        </p:spPr>
        <p:txBody>
          <a:bodyPr>
            <a:normAutofit fontScale="85000" lnSpcReduction="20000"/>
          </a:bodyPr>
          <a:lstStyle/>
          <a:p>
            <a:r>
              <a:rPr lang="es-DO" dirty="0"/>
              <a:t>Hay una profunda reflexión sobre el tema en un blog sobre “¿La tecnología podría reemplazar al hombre?” en http://cocoysstyle-mikiwiki.blogspot.com/2010/04/la-tecnologia-podria-reemplazar-al.html, o en http://cocoysstyle-mikiwiki.blogspot.com/2010/04/la-tecnologia-podria-reemplazar-al.html, que llaman a reflexionar sobre el hecho de que máquinas y programas fueron hechos por el humano, y es este quien las controlas.</a:t>
            </a:r>
          </a:p>
          <a:p>
            <a:r>
              <a:rPr lang="es-DO" dirty="0"/>
              <a:t>Lo que sí es cierto es que las visiones apocalípticas de Asimov, George Orwell y otros no se han cumplido, y depende de nosotros que no lo hagan.</a:t>
            </a:r>
          </a:p>
          <a:p>
            <a:r>
              <a:rPr lang="es-DO" dirty="0"/>
              <a:t>Como las armas, la tecnología, de por sí, no es “buena” o “mala”: es el uso (o el mal uso) de ella lo que la hace o no ética y humana.</a:t>
            </a:r>
          </a:p>
          <a:p>
            <a:pPr lvl="2"/>
            <a:endParaRPr lang="es-DO" dirty="0"/>
          </a:p>
        </p:txBody>
      </p:sp>
    </p:spTree>
    <p:extLst>
      <p:ext uri="{BB962C8B-B14F-4D97-AF65-F5344CB8AC3E}">
        <p14:creationId xmlns:p14="http://schemas.microsoft.com/office/powerpoint/2010/main" val="17748385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49CA3-1305-4F72-AEB8-CBB1AEDDA058}"/>
              </a:ext>
            </a:extLst>
          </p:cNvPr>
          <p:cNvSpPr>
            <a:spLocks noGrp="1"/>
          </p:cNvSpPr>
          <p:nvPr>
            <p:ph type="title"/>
          </p:nvPr>
        </p:nvSpPr>
        <p:spPr/>
        <p:txBody>
          <a:bodyPr/>
          <a:lstStyle/>
          <a:p>
            <a:r>
              <a:rPr lang="es-DO" dirty="0"/>
              <a:t>¿Sustituirá la máquina al ser humano?</a:t>
            </a:r>
          </a:p>
        </p:txBody>
      </p:sp>
      <p:sp>
        <p:nvSpPr>
          <p:cNvPr id="3" name="Marcador de contenido 2">
            <a:extLst>
              <a:ext uri="{FF2B5EF4-FFF2-40B4-BE49-F238E27FC236}">
                <a16:creationId xmlns:a16="http://schemas.microsoft.com/office/drawing/2014/main" id="{806FCD82-480D-4F39-9354-B3A8B7E0EE77}"/>
              </a:ext>
            </a:extLst>
          </p:cNvPr>
          <p:cNvSpPr>
            <a:spLocks noGrp="1"/>
          </p:cNvSpPr>
          <p:nvPr>
            <p:ph idx="1"/>
          </p:nvPr>
        </p:nvSpPr>
        <p:spPr>
          <a:xfrm>
            <a:off x="457200" y="914400"/>
            <a:ext cx="8382000" cy="5638800"/>
          </a:xfrm>
        </p:spPr>
        <p:txBody>
          <a:bodyPr>
            <a:normAutofit/>
          </a:bodyPr>
          <a:lstStyle/>
          <a:p>
            <a:r>
              <a:rPr lang="es-DO" dirty="0"/>
              <a:t>Mi reflexión final es que las computadoras no tienen por qué sustituir al ser humano, sobre todo en el campo de la psicología y la psicometría:</a:t>
            </a:r>
          </a:p>
          <a:p>
            <a:endParaRPr lang="es-DO" dirty="0"/>
          </a:p>
          <a:p>
            <a:r>
              <a:rPr lang="es-DO" sz="4400" dirty="0"/>
              <a:t>Dominemos nosotros a la tecnología y no dejemos que ella nos domine a nosotros</a:t>
            </a:r>
          </a:p>
        </p:txBody>
      </p:sp>
    </p:spTree>
    <p:extLst>
      <p:ext uri="{BB962C8B-B14F-4D97-AF65-F5344CB8AC3E}">
        <p14:creationId xmlns:p14="http://schemas.microsoft.com/office/powerpoint/2010/main" val="226175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1DE-FF65-43CE-9793-C767FE114A13}"/>
              </a:ext>
            </a:extLst>
          </p:cNvPr>
          <p:cNvSpPr>
            <a:spLocks noGrp="1"/>
          </p:cNvSpPr>
          <p:nvPr>
            <p:ph type="title"/>
          </p:nvPr>
        </p:nvSpPr>
        <p:spPr/>
        <p:txBody>
          <a:bodyPr>
            <a:normAutofit/>
          </a:bodyPr>
          <a:lstStyle/>
          <a:p>
            <a:r>
              <a:rPr lang="es-DO" dirty="0"/>
              <a:t>Psicología experimental: Biometría y psicometría</a:t>
            </a:r>
          </a:p>
        </p:txBody>
      </p:sp>
      <p:sp>
        <p:nvSpPr>
          <p:cNvPr id="3" name="Marcador de contenido 2">
            <a:extLst>
              <a:ext uri="{FF2B5EF4-FFF2-40B4-BE49-F238E27FC236}">
                <a16:creationId xmlns:a16="http://schemas.microsoft.com/office/drawing/2014/main" id="{65A56EE8-E221-4B4D-9C8A-9E9E59C75F37}"/>
              </a:ext>
            </a:extLst>
          </p:cNvPr>
          <p:cNvSpPr>
            <a:spLocks noGrp="1"/>
          </p:cNvSpPr>
          <p:nvPr>
            <p:ph idx="1"/>
          </p:nvPr>
        </p:nvSpPr>
        <p:spPr>
          <a:xfrm>
            <a:off x="455439" y="1066800"/>
            <a:ext cx="6781800" cy="4525963"/>
          </a:xfrm>
        </p:spPr>
        <p:txBody>
          <a:bodyPr>
            <a:normAutofit lnSpcReduction="10000"/>
          </a:bodyPr>
          <a:lstStyle/>
          <a:p>
            <a:r>
              <a:rPr lang="es-DO" dirty="0"/>
              <a:t>Siglo XX</a:t>
            </a:r>
          </a:p>
          <a:p>
            <a:pPr lvl="1"/>
            <a:r>
              <a:rPr lang="es-DO" dirty="0"/>
              <a:t>James McKeen Cattell: Mediciones de procesos mentales mediante aparatología, emula investigaciones fisiología y física. Introduce el término “tests mentales” </a:t>
            </a:r>
          </a:p>
          <a:p>
            <a:pPr lvl="1"/>
            <a:r>
              <a:rPr lang="es-DO" dirty="0"/>
              <a:t>Alfred Binet (1905) trabaja sobre el “test de predicción del rendimiento académico” junto con Théodore </a:t>
            </a:r>
            <a:r>
              <a:rPr lang="es-DO" dirty="0" err="1"/>
              <a:t>Simon</a:t>
            </a:r>
            <a:r>
              <a:rPr lang="es-DO" dirty="0"/>
              <a:t>, el cual dio paso al “Test Binet-</a:t>
            </a:r>
            <a:r>
              <a:rPr lang="es-DO" dirty="0" err="1"/>
              <a:t>Simon</a:t>
            </a:r>
            <a:r>
              <a:rPr lang="es-DO" dirty="0"/>
              <a:t>”</a:t>
            </a:r>
          </a:p>
        </p:txBody>
      </p:sp>
      <p:pic>
        <p:nvPicPr>
          <p:cNvPr id="9" name="Imagen 8">
            <a:extLst>
              <a:ext uri="{FF2B5EF4-FFF2-40B4-BE49-F238E27FC236}">
                <a16:creationId xmlns:a16="http://schemas.microsoft.com/office/drawing/2014/main" id="{6CFF3106-D6E7-49DE-9451-C997233A5490}"/>
              </a:ext>
            </a:extLst>
          </p:cNvPr>
          <p:cNvPicPr/>
          <p:nvPr/>
        </p:nvPicPr>
        <p:blipFill>
          <a:blip r:embed="rId3"/>
          <a:stretch>
            <a:fillRect/>
          </a:stretch>
        </p:blipFill>
        <p:spPr>
          <a:xfrm>
            <a:off x="7924800" y="1143000"/>
            <a:ext cx="1041378" cy="1477010"/>
          </a:xfrm>
          <a:prstGeom prst="rect">
            <a:avLst/>
          </a:prstGeom>
        </p:spPr>
      </p:pic>
      <p:pic>
        <p:nvPicPr>
          <p:cNvPr id="10" name="Imagen 9">
            <a:extLst>
              <a:ext uri="{FF2B5EF4-FFF2-40B4-BE49-F238E27FC236}">
                <a16:creationId xmlns:a16="http://schemas.microsoft.com/office/drawing/2014/main" id="{98EDAA2E-71BD-4892-98C8-D3F8E286DE5C}"/>
              </a:ext>
            </a:extLst>
          </p:cNvPr>
          <p:cNvPicPr/>
          <p:nvPr/>
        </p:nvPicPr>
        <p:blipFill>
          <a:blip r:embed="rId4"/>
          <a:stretch>
            <a:fillRect/>
          </a:stretch>
        </p:blipFill>
        <p:spPr>
          <a:xfrm>
            <a:off x="7924799" y="2895599"/>
            <a:ext cx="1044797" cy="1342391"/>
          </a:xfrm>
          <a:prstGeom prst="rect">
            <a:avLst/>
          </a:prstGeom>
        </p:spPr>
      </p:pic>
      <p:pic>
        <p:nvPicPr>
          <p:cNvPr id="11" name="Imagen 10" descr="https://upload.wikimedia.org/wikipedia/commons/b/be/Theodore_Simon_ACERVO_CDPHA.jpg">
            <a:extLst>
              <a:ext uri="{FF2B5EF4-FFF2-40B4-BE49-F238E27FC236}">
                <a16:creationId xmlns:a16="http://schemas.microsoft.com/office/drawing/2014/main" id="{F9E77B9D-E33A-4E9A-925D-071F3F8E538B}"/>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24799" y="4419600"/>
            <a:ext cx="1027249" cy="1173163"/>
          </a:xfrm>
          <a:prstGeom prst="rect">
            <a:avLst/>
          </a:prstGeom>
          <a:noFill/>
          <a:ln>
            <a:noFill/>
          </a:ln>
        </p:spPr>
      </p:pic>
    </p:spTree>
    <p:extLst>
      <p:ext uri="{BB962C8B-B14F-4D97-AF65-F5344CB8AC3E}">
        <p14:creationId xmlns:p14="http://schemas.microsoft.com/office/powerpoint/2010/main" val="4104036010"/>
      </p:ext>
    </p:extLst>
  </p:cSld>
  <p:clrMapOvr>
    <a:masterClrMapping/>
  </p:clrMapOvr>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nejo de materiales y pruebas computarizadas.pptx" id="{00C27FCA-4EC8-4A5D-88EB-4C2D82396449}" vid="{DECDD56D-E35D-4E8C-8F04-BE1A21690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7563</Words>
  <Application>Microsoft Office PowerPoint</Application>
  <PresentationFormat>Presentación en pantalla (4:3)</PresentationFormat>
  <Paragraphs>461</Paragraphs>
  <Slides>82</Slides>
  <Notes>22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82</vt:i4>
      </vt:variant>
    </vt:vector>
  </HeadingPairs>
  <TitlesOfParts>
    <vt:vector size="86" baseType="lpstr">
      <vt:lpstr>Arial</vt:lpstr>
      <vt:lpstr>Calibri</vt:lpstr>
      <vt:lpstr>Times New Roman</vt:lpstr>
      <vt:lpstr>Introducing PowerPoint 2010</vt:lpstr>
      <vt:lpstr>Manejo de materiales y pruebas computarizadas</vt:lpstr>
      <vt:lpstr>Pruebas computarizadas (o “informatizadas”</vt:lpstr>
      <vt:lpstr>Los exámenes chinos para funcionarios</vt:lpstr>
      <vt:lpstr>Los exámenes chinos para funcionarios</vt:lpstr>
      <vt:lpstr>Los exámenes chinos para funcionarios</vt:lpstr>
      <vt:lpstr>Psicología hasta el siglo XVII</vt:lpstr>
      <vt:lpstr>Psicología experimental: Biometría y psicometría</vt:lpstr>
      <vt:lpstr>Psicología experimental: Biometría y psicometría</vt:lpstr>
      <vt:lpstr>Psicología experimental: Biometría y psicometría</vt:lpstr>
      <vt:lpstr>Psicología experimental: Biometría y psicometría</vt:lpstr>
      <vt:lpstr>Psicología experimental: Biometría y psicometría</vt:lpstr>
      <vt:lpstr>Psicología experimental: Biometría y psicometría</vt:lpstr>
      <vt:lpstr>Psicología experimental: Biometría y psicometría</vt:lpstr>
      <vt:lpstr>Psicología experimental: Biometría y psicometría</vt:lpstr>
      <vt:lpstr>Psicología experimental: Biometría y psicometría</vt:lpstr>
      <vt:lpstr>Psicología experimental: Biometría y psicometría</vt:lpstr>
      <vt:lpstr>Psicología experimental: Biometría y psicometría</vt:lpstr>
      <vt:lpstr>Psicología experimental: Biometría y psicometría</vt:lpstr>
      <vt:lpstr>Relación historia de la psicometría con computadorización de pruebas</vt:lpstr>
      <vt:lpstr>Exámenes chinos y computadoras</vt:lpstr>
      <vt:lpstr>Psicología como rama de la filosofía (Hasta S. XVII)</vt:lpstr>
      <vt:lpstr>La Psicología científica y la psicometría: Instrumentación</vt:lpstr>
      <vt:lpstr>La Psicología científica y la psicometría: Instrumentación</vt:lpstr>
      <vt:lpstr>La Psicología científica y la psicometría: Instrumentación</vt:lpstr>
      <vt:lpstr>La Psicología científica y la psicometría: Instrumentación</vt:lpstr>
      <vt:lpstr>Computadorizar, computarizar o informatizar las pruebas psicológicas</vt:lpstr>
      <vt:lpstr>La experiencia de “computadorizar” las pruebas psicológicas</vt:lpstr>
      <vt:lpstr>La experiencia de “computadorizar” las pruebas psicológicas: Hitos Históricos</vt:lpstr>
      <vt:lpstr>La experiencia de “computadorizar” las pruebas psicológicas: Hitos Históricos</vt:lpstr>
      <vt:lpstr>La experiencia de “computadorizar” las pruebas psicológicas: Hitos Históricos</vt:lpstr>
      <vt:lpstr>La experiencia de “computadorizar” las pruebas psicológicas: Hitos Históricos</vt:lpstr>
      <vt:lpstr>La experiencia de “computadorizar” las pruebas psicológicas: Hitos Históricos</vt:lpstr>
      <vt:lpstr>La experiencia de “computadorizar” las pruebas psicológicas: Hitos Históricos</vt:lpstr>
      <vt:lpstr>La experiencia de “computadorizar” las pruebas psicológicas: Hitos Históricos</vt:lpstr>
      <vt:lpstr>Al momento, ¿qué es una prueba informatizada?</vt:lpstr>
      <vt:lpstr>Pruebas informatizadas: Ventajas</vt:lpstr>
      <vt:lpstr>Pruebas informatizadas: Desventajas o puntos que requieren atención</vt:lpstr>
      <vt:lpstr>Pruebas computadorizadas: Tests Adaptativos</vt:lpstr>
      <vt:lpstr>Tests informatizados vía Web: Ventajas</vt:lpstr>
      <vt:lpstr>Tests informatizados vía Web: Puntos a reflexionar</vt:lpstr>
      <vt:lpstr>Tests informatizados vía Web: Una posición profesional y personal</vt:lpstr>
      <vt:lpstr>Historia de mi experiencia Dominicana en la computarización de las pruebas psicométricas</vt:lpstr>
      <vt:lpstr>Premisas para mi interés en computarización de pruebas</vt:lpstr>
      <vt:lpstr>Procesamiento de mi tesis de doctorado</vt:lpstr>
      <vt:lpstr>Procesamiento de mi tesis de doctorado</vt:lpstr>
      <vt:lpstr>Primera experiencia en programación de tests</vt:lpstr>
      <vt:lpstr>Segunda etapa: Calculadoras programables con memoria magnética</vt:lpstr>
      <vt:lpstr>Segunda etapa: Calculadoras programables con memoria magnética</vt:lpstr>
      <vt:lpstr>Siguiente paso: TRS-80 PC-2</vt:lpstr>
      <vt:lpstr>Ejemplos de programación y salida de la TRS PC-2</vt:lpstr>
      <vt:lpstr>Revisión e investigación sobre tests en RD 1980</vt:lpstr>
      <vt:lpstr>Nacimiento de EPSI y su compromiso con el desarrollo y la garantía de calidad de los tests</vt:lpstr>
      <vt:lpstr>Nacimiento de EPSI y su compromiso con el desarrollo y la garantía de calidad de los tests</vt:lpstr>
      <vt:lpstr>La aparición de las PC y su impacto en los tests en RD</vt:lpstr>
      <vt:lpstr>La aparición de las PC y su impacto en los tests en RD</vt:lpstr>
      <vt:lpstr>La aparición de programas de corrección de múltiples tests</vt:lpstr>
      <vt:lpstr>Ventajas de los programas de corrección de tests</vt:lpstr>
      <vt:lpstr>Los “Grandes Sistemas” de informatización de pruebas</vt:lpstr>
      <vt:lpstr>Los “Grandes Sistemas” de informatización de pruebas</vt:lpstr>
      <vt:lpstr>Los “Grandes Sistemas” de informatización de pruebas</vt:lpstr>
      <vt:lpstr>Los “Grandes Sistemas” de informatización de pruebas</vt:lpstr>
      <vt:lpstr>Desarrollo de la informatización en la segunda mitad ‘90</vt:lpstr>
      <vt:lpstr>Desarrollo de la informatización en la segunda mitad ‘90</vt:lpstr>
      <vt:lpstr>Desarrollo de la informatización en la segunda mitad ‘90</vt:lpstr>
      <vt:lpstr>Un sistema realmente informatizado</vt:lpstr>
      <vt:lpstr>Apoyos “ligeros” a los procesos de corrección de tests</vt:lpstr>
      <vt:lpstr>Apoyos “ligeros” a los procesos de corrección de tests</vt:lpstr>
      <vt:lpstr>Apoyos “ligeros” a los procesos de corrección de tests</vt:lpstr>
      <vt:lpstr>Apoyos “ligeros” a los procesos de corrección de tests</vt:lpstr>
      <vt:lpstr>“Back to the future…”</vt:lpstr>
      <vt:lpstr>Proyecto de sistema de promoción y selección adaptativo</vt:lpstr>
      <vt:lpstr>Proyecto de sistema de promoción y selección adaptativo</vt:lpstr>
      <vt:lpstr>Proyecto de sistema de promoción y selección adaptativo</vt:lpstr>
      <vt:lpstr>Proyectos para el futuro (a corto plazo)</vt:lpstr>
      <vt:lpstr>Proyectos para el futuro (a corto plazo)</vt:lpstr>
      <vt:lpstr>Proyectos para el futuro (a corto plazo)</vt:lpstr>
      <vt:lpstr>El eterno dilema: ¿Sustituirá la máquina al ser humano?</vt:lpstr>
      <vt:lpstr>¿Sustituirá la máquina al ser humano?</vt:lpstr>
      <vt:lpstr>¿Sustituirá la máquina al ser humano?</vt:lpstr>
      <vt:lpstr>¿Sustituirá la máquina al ser humano?</vt:lpstr>
      <vt:lpstr>¿Sustituirá la máquina al ser humano?</vt:lpstr>
      <vt:lpstr>¿Sustituirá la máquina al ser humano?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2017-03-29T14:56:50Z</dcterms:created>
  <dcterms:modified xsi:type="dcterms:W3CDTF">2018-09-28T15:12:07Z</dcterms:modified>
</cp:coreProperties>
</file>